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90" r:id="rId2"/>
    <p:sldId id="539" r:id="rId3"/>
    <p:sldId id="577" r:id="rId4"/>
    <p:sldId id="578" r:id="rId5"/>
    <p:sldId id="605" r:id="rId6"/>
    <p:sldId id="606" r:id="rId7"/>
    <p:sldId id="580" r:id="rId8"/>
    <p:sldId id="581" r:id="rId9"/>
    <p:sldId id="607" r:id="rId10"/>
    <p:sldId id="582" r:id="rId11"/>
    <p:sldId id="608" r:id="rId12"/>
    <p:sldId id="583" r:id="rId13"/>
    <p:sldId id="584" r:id="rId14"/>
    <p:sldId id="609" r:id="rId15"/>
    <p:sldId id="585" r:id="rId16"/>
    <p:sldId id="586" r:id="rId17"/>
    <p:sldId id="610" r:id="rId18"/>
    <p:sldId id="611" r:id="rId19"/>
    <p:sldId id="587" r:id="rId20"/>
    <p:sldId id="588" r:id="rId21"/>
    <p:sldId id="589" r:id="rId22"/>
    <p:sldId id="590" r:id="rId23"/>
    <p:sldId id="591" r:id="rId24"/>
    <p:sldId id="592" r:id="rId25"/>
    <p:sldId id="593" r:id="rId26"/>
    <p:sldId id="594" r:id="rId27"/>
    <p:sldId id="595" r:id="rId28"/>
    <p:sldId id="596" r:id="rId29"/>
    <p:sldId id="597" r:id="rId30"/>
    <p:sldId id="598" r:id="rId31"/>
    <p:sldId id="599" r:id="rId32"/>
    <p:sldId id="600" r:id="rId33"/>
    <p:sldId id="601" r:id="rId34"/>
    <p:sldId id="602" r:id="rId35"/>
    <p:sldId id="614" r:id="rId36"/>
    <p:sldId id="612" r:id="rId37"/>
    <p:sldId id="613" r:id="rId38"/>
    <p:sldId id="615" r:id="rId3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FF6"/>
    <a:srgbClr val="00FF00"/>
    <a:srgbClr val="ECDCF2"/>
    <a:srgbClr val="FFC8E2"/>
    <a:srgbClr val="FACBCE"/>
    <a:srgbClr val="C3C3C3"/>
    <a:srgbClr val="C7C7C7"/>
    <a:srgbClr val="AEA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0" autoAdjust="0"/>
    <p:restoredTop sz="83923" autoAdjust="0"/>
  </p:normalViewPr>
  <p:slideViewPr>
    <p:cSldViewPr snapToGrid="0" snapToObjects="1">
      <p:cViewPr varScale="1">
        <p:scale>
          <a:sx n="119" d="100"/>
          <a:sy n="119" d="100"/>
        </p:scale>
        <p:origin x="-10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2C1E9724-FEAB-43D8-AAA0-530579E211DF}" type="datetime1">
              <a:rPr lang="en-US"/>
              <a:pPr>
                <a:defRPr/>
              </a:pPr>
              <a:t>8/31/11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110" charset="-128"/>
                <a:cs typeface="+mn-cs"/>
              </a:defRPr>
            </a:lvl1pPr>
          </a:lstStyle>
          <a:p>
            <a:pPr>
              <a:defRPr/>
            </a:pPr>
            <a:fld id="{6D5BE92E-1A93-4C0E-B879-2A13CE87F1D6}" type="slidenum">
              <a:rPr lang="en-US"/>
              <a:pPr>
                <a:defRPr/>
              </a:pPr>
              <a:t>‹#›</a:t>
            </a:fld>
            <a:endParaRPr lang="en-US"/>
          </a:p>
        </p:txBody>
      </p:sp>
    </p:spTree>
    <p:extLst>
      <p:ext uri="{BB962C8B-B14F-4D97-AF65-F5344CB8AC3E}">
        <p14:creationId xmlns:p14="http://schemas.microsoft.com/office/powerpoint/2010/main" val="403089561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10" charset="-128"/>
                <a:cs typeface="ＭＳ Ｐゴシック" pitchFamily="-110" charset="-128"/>
              </a:rPr>
              <a:t>Front art piece Front art piece UN13.1  </a:t>
            </a:r>
            <a:r>
              <a:rPr lang="en-US" sz="1200" kern="1200" dirty="0" smtClean="0">
                <a:solidFill>
                  <a:schemeClr val="tx1"/>
                </a:solidFill>
                <a:effectLst/>
                <a:latin typeface="+mn-lt"/>
                <a:ea typeface="ＭＳ Ｐゴシック" pitchFamily="-110" charset="-128"/>
                <a:cs typeface="ＭＳ Ｐゴシック" pitchFamily="-110" charset="-128"/>
              </a:rPr>
              <a:t>Muscles grow in response to consistent exercise and use, a condition known as hypertrophy.</a:t>
            </a:r>
            <a:r>
              <a:rPr lang="en-US" dirty="0" smtClean="0">
                <a:effectLst/>
              </a:rPr>
              <a:t> </a:t>
            </a:r>
            <a:r>
              <a:rPr lang="en-US" sz="1200" kern="1200" dirty="0" smtClean="0">
                <a:solidFill>
                  <a:schemeClr val="tx1"/>
                </a:solidFill>
                <a:effectLst/>
                <a:latin typeface="+mn-lt"/>
                <a:ea typeface="ＭＳ Ｐゴシック" pitchFamily="-110" charset="-128"/>
                <a:cs typeface="ＭＳ Ｐゴシック" pitchFamily="-110" charset="-128"/>
              </a:rPr>
              <a:t>Fire is a disturbance to which some species of trees living in savanna ecological systems have adapted.</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13.2.  </a:t>
            </a:r>
            <a:r>
              <a:rPr lang="en-US" sz="1200" kern="1200" dirty="0" smtClean="0">
                <a:solidFill>
                  <a:schemeClr val="tx1"/>
                </a:solidFill>
                <a:effectLst/>
                <a:latin typeface="+mn-lt"/>
                <a:ea typeface="ＭＳ Ｐゴシック" pitchFamily="-110" charset="-128"/>
                <a:cs typeface="ＭＳ Ｐゴシック" pitchFamily="-110" charset="-128"/>
              </a:rPr>
              <a:t>Incidence of the malaria parasite in blood of normal and sickle-cell children from a small community in Uganda, Africa.</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11</a:t>
            </a:fld>
            <a:endParaRPr lang="en-US"/>
          </a:p>
        </p:txBody>
      </p:sp>
    </p:spTree>
    <p:extLst>
      <p:ext uri="{BB962C8B-B14F-4D97-AF65-F5344CB8AC3E}">
        <p14:creationId xmlns:p14="http://schemas.microsoft.com/office/powerpoint/2010/main" val="206334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13.7</a:t>
            </a:r>
            <a:r>
              <a:rPr lang="en-US" sz="1200" kern="1200" dirty="0" smtClean="0">
                <a:solidFill>
                  <a:schemeClr val="tx1"/>
                </a:solidFill>
                <a:effectLst/>
                <a:latin typeface="+mn-lt"/>
                <a:ea typeface="ＭＳ Ｐゴシック" pitchFamily="-110" charset="-128"/>
                <a:cs typeface="ＭＳ Ｐゴシック" pitchFamily="-110" charset="-128"/>
              </a:rPr>
              <a:t>  The 15 exons of the gene that encodes the FUS/TLS protein, along with the corresponding protein regions and the positions of the mutations.  The amino acids in positions 514 to 526 (exon 15) of the wild type FUS/TLS protein are shown in black letters.  The mutations are shown above each position in red.  S,Y,Q,G–rich denotes a region rich in the amino acids serine, tyrosine, glutamine, and glycine; G-rich and RGG-rich regions are enriched in either glycine and arginine-glycine-glycine, respectively. </a:t>
            </a:r>
            <a:endParaRPr lang="en-US" sz="1200" kern="1200" dirty="0">
              <a:solidFill>
                <a:schemeClr val="tx1"/>
              </a:solidFill>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13.8  </a:t>
            </a:r>
            <a:r>
              <a:rPr lang="en-US" sz="1200" kern="1200" dirty="0" smtClean="0">
                <a:solidFill>
                  <a:schemeClr val="tx1"/>
                </a:solidFill>
                <a:effectLst/>
                <a:latin typeface="+mn-lt"/>
                <a:ea typeface="ＭＳ Ｐゴシック" pitchFamily="-110" charset="-128"/>
                <a:cs typeface="ＭＳ Ｐゴシック" pitchFamily="-110" charset="-128"/>
              </a:rPr>
              <a:t>a. </a:t>
            </a:r>
            <a:r>
              <a:rPr lang="en-US" sz="1200" kern="1200" dirty="0" err="1" smtClean="0">
                <a:solidFill>
                  <a:schemeClr val="tx1"/>
                </a:solidFill>
                <a:effectLst/>
                <a:latin typeface="+mn-lt"/>
                <a:ea typeface="ＭＳ Ｐゴシック" pitchFamily="-110" charset="-128"/>
                <a:cs typeface="ＭＳ Ｐゴシック" pitchFamily="-110" charset="-128"/>
              </a:rPr>
              <a:t>Immunostaining</a:t>
            </a:r>
            <a:r>
              <a:rPr lang="en-US" sz="1200" kern="1200" dirty="0" smtClean="0">
                <a:solidFill>
                  <a:schemeClr val="tx1"/>
                </a:solidFill>
                <a:effectLst/>
                <a:latin typeface="+mn-lt"/>
                <a:ea typeface="ＭＳ Ｐゴシック" pitchFamily="-110" charset="-128"/>
                <a:cs typeface="ＭＳ Ｐゴシック" pitchFamily="-110" charset="-128"/>
              </a:rPr>
              <a:t> of spinal cord from a familial ALS patient (top row) compared to a control (bottom).  Staining patterns are shown individually for </a:t>
            </a:r>
            <a:r>
              <a:rPr lang="en-US" sz="1200" kern="1200" dirty="0" err="1" smtClean="0">
                <a:solidFill>
                  <a:schemeClr val="tx1"/>
                </a:solidFill>
                <a:effectLst/>
                <a:latin typeface="+mn-lt"/>
                <a:ea typeface="ＭＳ Ｐゴシック" pitchFamily="-110" charset="-128"/>
                <a:cs typeface="ＭＳ Ｐゴシック" pitchFamily="-110" charset="-128"/>
              </a:rPr>
              <a:t>NeuN</a:t>
            </a:r>
            <a:r>
              <a:rPr lang="en-US" sz="1200" kern="1200" dirty="0" smtClean="0">
                <a:solidFill>
                  <a:schemeClr val="tx1"/>
                </a:solidFill>
                <a:effectLst/>
                <a:latin typeface="+mn-lt"/>
                <a:ea typeface="ＭＳ Ｐゴシック" pitchFamily="-110" charset="-128"/>
                <a:cs typeface="ＭＳ Ｐゴシック" pitchFamily="-110" charset="-128"/>
              </a:rPr>
              <a:t> (red), FUS/TLS (green), and nuclei (blue), and the three are merged in the right column. DAPI, 4´,6´-diamidino-2-phenylindole stains DNA. Scale bars, 10 mm.  b. Staining patterns are shown individually for FUS/TLS (red), ubiquitin (green), and nuclei (blue), and the three are merged in the bottom row. Ubiquitin </a:t>
            </a:r>
            <a:r>
              <a:rPr lang="en-US" sz="1200" kern="1200" dirty="0" err="1" smtClean="0">
                <a:solidFill>
                  <a:schemeClr val="tx1"/>
                </a:solidFill>
                <a:effectLst/>
                <a:latin typeface="+mn-lt"/>
                <a:ea typeface="ＭＳ Ｐゴシック" pitchFamily="-110" charset="-128"/>
                <a:cs typeface="ＭＳ Ｐゴシック" pitchFamily="-110" charset="-128"/>
              </a:rPr>
              <a:t>immunostaining</a:t>
            </a:r>
            <a:r>
              <a:rPr lang="en-US" sz="1200" kern="1200" dirty="0" smtClean="0">
                <a:solidFill>
                  <a:schemeClr val="tx1"/>
                </a:solidFill>
                <a:effectLst/>
                <a:latin typeface="+mn-lt"/>
                <a:ea typeface="ＭＳ Ｐゴシック" pitchFamily="-110" charset="-128"/>
                <a:cs typeface="ＭＳ Ｐゴシック" pitchFamily="-110" charset="-128"/>
              </a:rPr>
              <a:t> is shown for one patient with familial ALS and compared to four control individuals.  Calibration bar = 20 um.</a:t>
            </a:r>
            <a:r>
              <a:rPr lang="en-US" dirty="0" smtClean="0">
                <a:effectLst/>
              </a:rPr>
              <a:t> </a:t>
            </a:r>
            <a:endParaRPr lang="en-US" sz="1200" kern="1200" dirty="0">
              <a:solidFill>
                <a:schemeClr val="tx1"/>
              </a:solidFill>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13.3  </a:t>
            </a:r>
            <a:r>
              <a:rPr lang="en-US" sz="1200" kern="1200" dirty="0" smtClean="0">
                <a:solidFill>
                  <a:schemeClr val="tx1"/>
                </a:solidFill>
                <a:effectLst/>
                <a:latin typeface="+mn-lt"/>
                <a:ea typeface="ＭＳ Ｐゴシック" pitchFamily="-110" charset="-128"/>
                <a:cs typeface="ＭＳ Ｐゴシック" pitchFamily="-110" charset="-128"/>
              </a:rPr>
              <a:t>Numbers of mice and ticks infected with the indicated strain of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Numerator indicates number of mice injected with a particular strain exhibiting the quality; denominator is sample size of mice or ticks.  The final column is the number of ticks that were re-infected by feeding on mice that had been infected in the experiment.  </a:t>
            </a:r>
            <a:r>
              <a:rPr lang="en-US" sz="1200" b="1" kern="1200" dirty="0" smtClean="0">
                <a:solidFill>
                  <a:schemeClr val="tx1"/>
                </a:solidFill>
                <a:effectLst/>
                <a:latin typeface="+mn-lt"/>
                <a:ea typeface="ＭＳ Ｐゴシック" pitchFamily="-110" charset="-128"/>
                <a:cs typeface="ＭＳ Ｐゴシック" pitchFamily="-110" charset="-128"/>
              </a:rPr>
              <a:t>From Grimm et al. 2004 Table 1.</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14</a:t>
            </a:fld>
            <a:endParaRPr lang="en-US"/>
          </a:p>
        </p:txBody>
      </p:sp>
    </p:spTree>
    <p:extLst>
      <p:ext uri="{BB962C8B-B14F-4D97-AF65-F5344CB8AC3E}">
        <p14:creationId xmlns:p14="http://schemas.microsoft.com/office/powerpoint/2010/main" val="274773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13.9  </a:t>
            </a:r>
            <a:r>
              <a:rPr lang="en-US" sz="1200" kern="1200" dirty="0" smtClean="0">
                <a:solidFill>
                  <a:schemeClr val="tx1"/>
                </a:solidFill>
                <a:effectLst/>
                <a:latin typeface="+mn-lt"/>
                <a:ea typeface="ＭＳ Ｐゴシック" pitchFamily="-110" charset="-128"/>
                <a:cs typeface="ＭＳ Ｐゴシック" pitchFamily="-110" charset="-128"/>
              </a:rPr>
              <a:t>Construction of the plasmid to test how neutrophils affect invasion of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BBA74 is an outer membrane protein in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kern="1200" dirty="0" err="1" smtClean="0">
                <a:solidFill>
                  <a:schemeClr val="tx1"/>
                </a:solidFill>
                <a:effectLst/>
                <a:latin typeface="+mn-lt"/>
                <a:ea typeface="ＭＳ Ｐゴシック" pitchFamily="-110" charset="-128"/>
                <a:cs typeface="ＭＳ Ｐゴシック" pitchFamily="-110" charset="-128"/>
              </a:rPr>
              <a:t>kc</a:t>
            </a:r>
            <a:r>
              <a:rPr lang="en-US" sz="1200" kern="1200" dirty="0" smtClean="0">
                <a:solidFill>
                  <a:schemeClr val="tx1"/>
                </a:solidFill>
                <a:effectLst/>
                <a:latin typeface="+mn-lt"/>
                <a:ea typeface="ＭＳ Ｐゴシック" pitchFamily="-110" charset="-128"/>
                <a:cs typeface="ＭＳ Ｐゴシック" pitchFamily="-110" charset="-128"/>
              </a:rPr>
              <a:t> is the gene that encodes chemokine KC, and seq. below </a:t>
            </a:r>
            <a:r>
              <a:rPr lang="en-US" sz="1200" kern="1200" dirty="0" err="1" smtClean="0">
                <a:solidFill>
                  <a:schemeClr val="tx1"/>
                </a:solidFill>
                <a:effectLst/>
                <a:latin typeface="+mn-lt"/>
                <a:ea typeface="ＭＳ Ｐゴシック" pitchFamily="-110" charset="-128"/>
                <a:cs typeface="ＭＳ Ｐゴシック" pitchFamily="-110" charset="-128"/>
              </a:rPr>
              <a:t>osp</a:t>
            </a:r>
            <a:r>
              <a:rPr lang="en-US" sz="1200" kern="1200" dirty="0" smtClean="0">
                <a:solidFill>
                  <a:schemeClr val="tx1"/>
                </a:solidFill>
                <a:effectLst/>
                <a:latin typeface="+mn-lt"/>
                <a:ea typeface="ＭＳ Ｐゴシック" pitchFamily="-110" charset="-128"/>
                <a:cs typeface="ＭＳ Ｐゴシック" pitchFamily="-110" charset="-128"/>
              </a:rPr>
              <a:t>-c is the 262-base sequence below OSP-C encoding region in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a:t>
            </a:r>
            <a:r>
              <a:rPr lang="en-US" dirty="0" smtClean="0">
                <a:effectLst/>
              </a:rPr>
              <a:t>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13.10  </a:t>
            </a:r>
            <a:r>
              <a:rPr lang="en-US" sz="1200" kern="1200" dirty="0" smtClean="0">
                <a:solidFill>
                  <a:schemeClr val="tx1"/>
                </a:solidFill>
                <a:effectLst/>
                <a:latin typeface="+mn-lt"/>
                <a:ea typeface="ＭＳ Ｐゴシック" pitchFamily="-110" charset="-128"/>
                <a:cs typeface="ＭＳ Ｐゴシック" pitchFamily="-110" charset="-128"/>
              </a:rPr>
              <a:t>KC activity of cell culture supernatants.  The first 200 leucocytes observed in each sample were identified as either neutrophils or monocytes, and percentage shown is the overall percentage for all mice sampled.  Bb = </a:t>
            </a:r>
            <a:r>
              <a:rPr lang="en-US" sz="1200" i="1" kern="1200" dirty="0" err="1" smtClean="0">
                <a:solidFill>
                  <a:schemeClr val="tx1"/>
                </a:solidFill>
                <a:effectLst/>
                <a:latin typeface="+mn-lt"/>
                <a:ea typeface="ＭＳ Ｐゴシック" pitchFamily="-110" charset="-128"/>
                <a:cs typeface="ＭＳ Ｐゴシック" pitchFamily="-110" charset="-128"/>
              </a:rPr>
              <a:t>Borrelia</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kern="1200" dirty="0" err="1" smtClean="0">
                <a:solidFill>
                  <a:schemeClr val="tx1"/>
                </a:solidFill>
                <a:effectLst/>
                <a:latin typeface="+mn-lt"/>
                <a:ea typeface="ＭＳ Ｐゴシック" pitchFamily="-110" charset="-128"/>
                <a:cs typeface="ＭＳ Ｐゴシック" pitchFamily="-110" charset="-128"/>
              </a:rPr>
              <a:t>Ec</a:t>
            </a:r>
            <a:r>
              <a:rPr lang="en-US" sz="1200" kern="1200" dirty="0" smtClean="0">
                <a:solidFill>
                  <a:schemeClr val="tx1"/>
                </a:solidFill>
                <a:effectLst/>
                <a:latin typeface="+mn-lt"/>
                <a:ea typeface="ＭＳ Ｐゴシック" pitchFamily="-110" charset="-128"/>
                <a:cs typeface="ＭＳ Ｐゴシック" pitchFamily="-110" charset="-128"/>
              </a:rPr>
              <a:t> = </a:t>
            </a:r>
            <a:r>
              <a:rPr lang="en-US" sz="1200" i="1" kern="1200" dirty="0" smtClean="0">
                <a:solidFill>
                  <a:schemeClr val="tx1"/>
                </a:solidFill>
                <a:effectLst/>
                <a:latin typeface="+mn-lt"/>
                <a:ea typeface="ＭＳ Ｐゴシック" pitchFamily="-110" charset="-128"/>
                <a:cs typeface="ＭＳ Ｐゴシック" pitchFamily="-110" charset="-128"/>
              </a:rPr>
              <a:t>E. coli</a:t>
            </a:r>
            <a:r>
              <a:rPr lang="en-US" sz="1200" kern="1200" dirty="0" smtClean="0">
                <a:solidFill>
                  <a:schemeClr val="tx1"/>
                </a:solidFill>
                <a:effectLst/>
                <a:latin typeface="+mn-lt"/>
                <a:ea typeface="ＭＳ Ｐゴシック" pitchFamily="-110" charset="-128"/>
                <a:cs typeface="ＭＳ Ｐゴシック" pitchFamily="-110" charset="-128"/>
              </a:rPr>
              <a:t>, KC = chemokine.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13.4</a:t>
            </a:r>
            <a:r>
              <a:rPr lang="en-US" sz="1200" kern="1200" dirty="0" smtClean="0">
                <a:solidFill>
                  <a:schemeClr val="tx1"/>
                </a:solidFill>
                <a:effectLst/>
                <a:latin typeface="+mn-lt"/>
                <a:ea typeface="ＭＳ Ｐゴシック" pitchFamily="-110" charset="-128"/>
                <a:cs typeface="ＭＳ Ｐゴシック" pitchFamily="-110" charset="-128"/>
              </a:rPr>
              <a:t>  a. Percentages of tissues from ten mice injected with either non-engineered or genetically engineered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that showed active bacterial infections 30 days after injection. b.  Percentages of tissues from six mice injected with a particular dose of either non-engineered or genetically engineered </a:t>
            </a:r>
            <a:r>
              <a:rPr lang="en-US" sz="1200" i="1" kern="1200" dirty="0" smtClean="0">
                <a:solidFill>
                  <a:schemeClr val="tx1"/>
                </a:solidFill>
                <a:effectLst/>
                <a:latin typeface="+mn-lt"/>
                <a:ea typeface="ＭＳ Ｐゴシック" pitchFamily="-110" charset="-128"/>
                <a:cs typeface="ＭＳ Ｐゴシック" pitchFamily="-110" charset="-128"/>
              </a:rPr>
              <a:t>B. </a:t>
            </a:r>
            <a:r>
              <a:rPr lang="en-US" sz="1200" i="1" kern="1200" dirty="0" err="1" smtClean="0">
                <a:solidFill>
                  <a:schemeClr val="tx1"/>
                </a:solidFill>
                <a:effectLst/>
                <a:latin typeface="+mn-lt"/>
                <a:ea typeface="ＭＳ Ｐゴシック" pitchFamily="-110" charset="-128"/>
                <a:cs typeface="ＭＳ Ｐゴシック" pitchFamily="-110" charset="-128"/>
              </a:rPr>
              <a:t>burgdorferi</a:t>
            </a:r>
            <a:r>
              <a:rPr lang="en-US" sz="1200" kern="1200" dirty="0" smtClean="0">
                <a:solidFill>
                  <a:schemeClr val="tx1"/>
                </a:solidFill>
                <a:effectLst/>
                <a:latin typeface="+mn-lt"/>
                <a:ea typeface="ＭＳ Ｐゴシック" pitchFamily="-110" charset="-128"/>
                <a:cs typeface="ＭＳ Ｐゴシック" pitchFamily="-110" charset="-128"/>
              </a:rPr>
              <a:t> that showed active bacterial infections 30 days after injection.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17</a:t>
            </a:fld>
            <a:endParaRPr lang="en-US"/>
          </a:p>
        </p:txBody>
      </p:sp>
    </p:spTree>
    <p:extLst>
      <p:ext uri="{BB962C8B-B14F-4D97-AF65-F5344CB8AC3E}">
        <p14:creationId xmlns:p14="http://schemas.microsoft.com/office/powerpoint/2010/main" val="1001685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13.5  </a:t>
            </a:r>
            <a:r>
              <a:rPr lang="en-US" sz="1200" kern="1200" dirty="0" smtClean="0">
                <a:solidFill>
                  <a:schemeClr val="tx1"/>
                </a:solidFill>
                <a:effectLst/>
                <a:latin typeface="+mn-lt"/>
                <a:ea typeface="ＭＳ Ｐゴシック" pitchFamily="-110" charset="-128"/>
                <a:cs typeface="ＭＳ Ｐゴシック" pitchFamily="-110" charset="-128"/>
              </a:rPr>
              <a:t>Response of rice blast infection cells when exposed to concentrated solutions of polyethylene glycol (PEGs) polymers of different mean molecular weights.  </a:t>
            </a:r>
            <a:r>
              <a:rPr lang="en-US" sz="1200" b="1" kern="1200" dirty="0" smtClean="0">
                <a:solidFill>
                  <a:schemeClr val="tx1"/>
                </a:solidFill>
                <a:effectLst/>
                <a:latin typeface="+mn-lt"/>
                <a:ea typeface="ＭＳ Ｐゴシック" pitchFamily="-110" charset="-128"/>
                <a:cs typeface="ＭＳ Ｐゴシック" pitchFamily="-110" charset="-128"/>
              </a:rPr>
              <a:t>Data from Howard et al. 1991 text.</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18</a:t>
            </a:fld>
            <a:endParaRPr lang="en-US"/>
          </a:p>
        </p:txBody>
      </p:sp>
    </p:spTree>
    <p:extLst>
      <p:ext uri="{BB962C8B-B14F-4D97-AF65-F5344CB8AC3E}">
        <p14:creationId xmlns:p14="http://schemas.microsoft.com/office/powerpoint/2010/main" val="273847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13.11  </a:t>
            </a:r>
            <a:r>
              <a:rPr lang="en-US" sz="1200" kern="1200" dirty="0" smtClean="0">
                <a:solidFill>
                  <a:schemeClr val="tx1"/>
                </a:solidFill>
                <a:effectLst/>
                <a:latin typeface="+mn-lt"/>
                <a:ea typeface="ＭＳ Ｐゴシック" pitchFamily="-110" charset="-128"/>
                <a:cs typeface="ＭＳ Ｐゴシック" pitchFamily="-110" charset="-128"/>
              </a:rPr>
              <a:t>Infection cells were grown in water for either 18, 26, or 46 hours.  After that time, the water was replaced with various concentrations of a large molecule PEG, which created a variety of external pressures.  After 10 minutes of exposure the cells were examined for cell collapse.</a:t>
            </a:r>
            <a:r>
              <a:rPr lang="en-US" dirty="0" smtClean="0">
                <a:effectLst/>
              </a:rPr>
              <a:t>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13.12 </a:t>
            </a:r>
            <a:r>
              <a:rPr lang="en-US" sz="1200" kern="1200" dirty="0" smtClean="0">
                <a:solidFill>
                  <a:schemeClr val="tx1"/>
                </a:solidFill>
                <a:effectLst/>
                <a:latin typeface="+mn-lt"/>
                <a:ea typeface="ＭＳ Ｐゴシック" pitchFamily="-110" charset="-128"/>
                <a:cs typeface="ＭＳ Ｐゴシック" pitchFamily="-110" charset="-128"/>
              </a:rPr>
              <a:t>Penetration as a function of</a:t>
            </a:r>
            <a:r>
              <a:rPr lang="en-US" sz="1200" b="1" kern="120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a) incubation time and (b) extracellular osmotic pressure.  Numbers 1-6 in both panels indicate the Mylar substrate, with lower numbers being the softer substrates.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a:t>
            </a:r>
            <a:r>
              <a:rPr lang="en-US" sz="1200" kern="1200" dirty="0" smtClean="0">
                <a:solidFill>
                  <a:schemeClr val="tx1"/>
                </a:solidFill>
                <a:effectLst/>
                <a:latin typeface="+mn-lt"/>
                <a:ea typeface="ＭＳ Ｐゴシック" pitchFamily="-110" charset="-128"/>
                <a:cs typeface="ＭＳ Ｐゴシック" pitchFamily="-110" charset="-128"/>
              </a:rPr>
              <a:t> Several normal and one sickled red blood cell.</a:t>
            </a:r>
            <a:r>
              <a:rPr lang="en-US" sz="1200" kern="1200" baseline="0" dirty="0" smtClean="0">
                <a:solidFill>
                  <a:schemeClr val="tx1"/>
                </a:solidFill>
                <a:effectLst/>
                <a:latin typeface="+mn-lt"/>
                <a:ea typeface="ＭＳ Ｐゴシック"/>
                <a:cs typeface="ＭＳ Ｐゴシック"/>
              </a:rPr>
              <a:t> </a:t>
            </a:r>
            <a:endParaRPr lang="en-US" sz="1200" kern="1200" dirty="0" smtClean="0">
              <a:solidFill>
                <a:schemeClr val="tx1"/>
              </a:solidFill>
              <a:effectLst/>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13.13 </a:t>
            </a:r>
            <a:r>
              <a:rPr lang="en-US" sz="1200" kern="1200" dirty="0" smtClean="0">
                <a:solidFill>
                  <a:schemeClr val="tx1"/>
                </a:solidFill>
                <a:effectLst/>
                <a:latin typeface="+mn-lt"/>
                <a:ea typeface="ＭＳ Ｐゴシック" pitchFamily="-110" charset="-128"/>
                <a:cs typeface="ＭＳ Ｐゴシック" pitchFamily="-110" charset="-128"/>
              </a:rPr>
              <a:t>Muscle anatomy and structure. (a) The three types of vertebrate muscle cells, a cardiac muscle cell (top), a skeletal, or striated, muscle cell (middle), and a smooth muscle cell (bottom).  Note that the skeletal muscle cell has multiple nuclei, while the other types have only one nucleus per cell.  (b)  Image from a movie of a skeletal muscle contracting which you can view online at </a:t>
            </a:r>
            <a:r>
              <a:rPr lang="en-US" sz="1200" kern="1200" dirty="0" err="1" smtClean="0">
                <a:solidFill>
                  <a:schemeClr val="tx1"/>
                </a:solidFill>
                <a:effectLst/>
                <a:latin typeface="+mn-lt"/>
                <a:ea typeface="ＭＳ Ｐゴシック" pitchFamily="-110" charset="-128"/>
                <a:cs typeface="ＭＳ Ｐゴシック" pitchFamily="-110" charset="-128"/>
              </a:rPr>
              <a:t>WileyPlus</a:t>
            </a:r>
            <a:r>
              <a:rPr lang="en-US" sz="1200" kern="1200" dirty="0" smtClean="0">
                <a:solidFill>
                  <a:schemeClr val="tx1"/>
                </a:solidFill>
                <a:effectLst/>
                <a:latin typeface="+mn-lt"/>
                <a:ea typeface="ＭＳ Ｐゴシック" pitchFamily="-110" charset="-128"/>
                <a:cs typeface="ＭＳ Ｐゴシック" pitchFamily="-110" charset="-128"/>
              </a:rPr>
              <a:t>.</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13.14 </a:t>
            </a:r>
            <a:r>
              <a:rPr lang="en-US" sz="1200" kern="1200" dirty="0" smtClean="0">
                <a:solidFill>
                  <a:schemeClr val="tx1"/>
                </a:solidFill>
                <a:effectLst/>
                <a:latin typeface="+mn-lt"/>
                <a:ea typeface="ＭＳ Ｐゴシック" pitchFamily="-110" charset="-128"/>
                <a:cs typeface="ＭＳ Ｐゴシック" pitchFamily="-110" charset="-128"/>
              </a:rPr>
              <a:t>Visualizing 3D objects when cut at different angles. (a) A doughnut is easily identified when viewed from above. Longitudinal section is easy but cross sections are challenging; arrows show where the cross-sections were made. (b) A left glove viewed in longitudinal and three cross sections.</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13.15</a:t>
            </a:r>
            <a:r>
              <a:rPr lang="en-US" sz="1200" kern="1200" dirty="0" smtClean="0">
                <a:solidFill>
                  <a:schemeClr val="tx1"/>
                </a:solidFill>
                <a:effectLst/>
                <a:latin typeface="+mn-lt"/>
                <a:ea typeface="ＭＳ Ｐゴシック" pitchFamily="-110" charset="-128"/>
                <a:cs typeface="ＭＳ Ｐゴシック" pitchFamily="-110" charset="-128"/>
              </a:rPr>
              <a:t> Skeletal muscle viewed from different perspectives. a) Viewed from above by light microscopy, muscle cells are easy to identify. Blue arrow marks the location of the cross-section in panel c). Electron micrographs of (b) longitudinal and (c) cross sections of skeletal muscles.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13.16</a:t>
            </a:r>
            <a:r>
              <a:rPr lang="en-US" sz="1200" kern="1200" dirty="0" smtClean="0">
                <a:solidFill>
                  <a:schemeClr val="tx1"/>
                </a:solidFill>
                <a:effectLst/>
                <a:latin typeface="+mn-lt"/>
                <a:ea typeface="ＭＳ Ｐゴシック" pitchFamily="-110" charset="-128"/>
                <a:cs typeface="ＭＳ Ｐゴシック" pitchFamily="-110" charset="-128"/>
              </a:rPr>
              <a:t> Actin and myosin interactions provide contractile function. A sarcomere is the length of a contractile unit that spans from one actin anchor to the next. Squint your eyes to see the light and dark bands of the sarcomere.</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13.17</a:t>
            </a:r>
            <a:r>
              <a:rPr lang="en-US" sz="1200" kern="1200" dirty="0" smtClean="0">
                <a:solidFill>
                  <a:schemeClr val="tx1"/>
                </a:solidFill>
                <a:effectLst/>
                <a:latin typeface="+mn-lt"/>
                <a:ea typeface="ＭＳ Ｐゴシック" pitchFamily="-110" charset="-128"/>
                <a:cs typeface="ＭＳ Ｐゴシック" pitchFamily="-110" charset="-128"/>
              </a:rPr>
              <a:t> Actin and myosin molecules from skeletal muscle. a) Molecular model of red actin polymer with myosin binding-site highlighted yellow. b) Electron micrographs of four myosin monomers. c) Myosin polymer electron micrograph. d) Line drawing of molecule in panel c; two myosin monomers colored red.</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latin typeface="+mn-lt"/>
                <a:ea typeface="ＭＳ Ｐゴシック" pitchFamily="-110" charset="-128"/>
                <a:cs typeface="ＭＳ Ｐゴシック" pitchFamily="-110" charset="-128"/>
              </a:rPr>
              <a:t>F</a:t>
            </a:r>
            <a:r>
              <a:rPr lang="en-US" sz="1200" b="1" kern="1200" dirty="0" smtClean="0">
                <a:solidFill>
                  <a:schemeClr val="tx1"/>
                </a:solidFill>
                <a:effectLst/>
                <a:latin typeface="+mn-lt"/>
                <a:ea typeface="ＭＳ Ｐゴシック" pitchFamily="-110" charset="-128"/>
                <a:cs typeface="ＭＳ Ｐゴシック" pitchFamily="-110" charset="-128"/>
              </a:rPr>
              <a:t>igure 13.18 </a:t>
            </a:r>
            <a:r>
              <a:rPr lang="en-US" sz="1200" kern="1200" dirty="0" smtClean="0">
                <a:solidFill>
                  <a:schemeClr val="tx1"/>
                </a:solidFill>
                <a:effectLst/>
                <a:latin typeface="+mn-lt"/>
                <a:ea typeface="ＭＳ Ｐゴシック" pitchFamily="-110" charset="-128"/>
                <a:cs typeface="ＭＳ Ｐゴシック" pitchFamily="-110" charset="-128"/>
              </a:rPr>
              <a:t>Screen shots from myosin movement movie. Screen shot of movie showing myosin molecule using ATP to pull an actin filament. View the full movie at </a:t>
            </a:r>
            <a:r>
              <a:rPr lang="en-US" sz="1200" kern="1200" dirty="0" err="1" smtClean="0">
                <a:solidFill>
                  <a:schemeClr val="tx1"/>
                </a:solidFill>
                <a:effectLst/>
                <a:latin typeface="+mn-lt"/>
                <a:ea typeface="ＭＳ Ｐゴシック" pitchFamily="-110" charset="-128"/>
                <a:cs typeface="ＭＳ Ｐゴシック" pitchFamily="-110" charset="-128"/>
              </a:rPr>
              <a:t>WileyPlus</a:t>
            </a:r>
            <a:r>
              <a:rPr lang="en-US" sz="1200" kern="1200" dirty="0" smtClean="0">
                <a:solidFill>
                  <a:schemeClr val="tx1"/>
                </a:solidFill>
                <a:effectLst/>
                <a:latin typeface="+mn-lt"/>
                <a:ea typeface="ＭＳ Ｐゴシック" pitchFamily="-110" charset="-128"/>
                <a:cs typeface="ＭＳ Ｐゴシック" pitchFamily="-110" charset="-128"/>
              </a:rPr>
              <a:t>. </a:t>
            </a:r>
          </a:p>
          <a:p>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13.19 </a:t>
            </a:r>
            <a:r>
              <a:rPr lang="en-US" sz="1200" kern="1200" dirty="0" smtClean="0">
                <a:solidFill>
                  <a:schemeClr val="tx1"/>
                </a:solidFill>
                <a:effectLst/>
                <a:latin typeface="+mn-lt"/>
                <a:ea typeface="ＭＳ Ｐゴシック" pitchFamily="-110" charset="-128"/>
                <a:cs typeface="ＭＳ Ｐゴシック" pitchFamily="-110" charset="-128"/>
              </a:rPr>
              <a:t>Actin-binding proteins regulate muscle contraction. Actin filaments are covered by long </a:t>
            </a:r>
            <a:r>
              <a:rPr lang="en-US" sz="1200" kern="1200" dirty="0" err="1" smtClean="0">
                <a:solidFill>
                  <a:schemeClr val="tx1"/>
                </a:solidFill>
                <a:effectLst/>
                <a:latin typeface="+mn-lt"/>
                <a:ea typeface="ＭＳ Ｐゴシック" pitchFamily="-110" charset="-128"/>
                <a:cs typeface="ＭＳ Ｐゴシック" pitchFamily="-110" charset="-128"/>
              </a:rPr>
              <a:t>tropomyosin</a:t>
            </a:r>
            <a:r>
              <a:rPr lang="en-US" sz="1200" kern="1200" dirty="0" smtClean="0">
                <a:solidFill>
                  <a:schemeClr val="tx1"/>
                </a:solidFill>
                <a:effectLst/>
                <a:latin typeface="+mn-lt"/>
                <a:ea typeface="ＭＳ Ｐゴシック" pitchFamily="-110" charset="-128"/>
                <a:cs typeface="ＭＳ Ｐゴシック" pitchFamily="-110" charset="-128"/>
              </a:rPr>
              <a:t> fibers and regularly spaced troponin molecules. Troponin binds calcium and troponin blocks myosin binding sites on actin. See movie online to see how calcium affects myosin binding to actin. (see </a:t>
            </a:r>
            <a:r>
              <a:rPr lang="en-US" sz="1200" u="sng" kern="1200" dirty="0" smtClean="0">
                <a:solidFill>
                  <a:schemeClr val="tx1"/>
                </a:solidFill>
                <a:effectLst/>
                <a:latin typeface="+mn-lt"/>
                <a:ea typeface="ＭＳ Ｐゴシック" pitchFamily="-110" charset="-128"/>
                <a:cs typeface="ＭＳ Ｐゴシック" pitchFamily="-110" charset="-128"/>
              </a:rPr>
              <a:t>http://</a:t>
            </a:r>
            <a:r>
              <a:rPr lang="en-US" sz="1200" u="sng" kern="1200" dirty="0" err="1" smtClean="0">
                <a:solidFill>
                  <a:schemeClr val="tx1"/>
                </a:solidFill>
                <a:effectLst/>
                <a:latin typeface="+mn-lt"/>
                <a:ea typeface="ＭＳ Ｐゴシック" pitchFamily="-110" charset="-128"/>
                <a:cs typeface="ＭＳ Ｐゴシック" pitchFamily="-110" charset="-128"/>
              </a:rPr>
              <a:t>www.bio.davidson.edu</a:t>
            </a:r>
            <a:r>
              <a:rPr lang="en-US" sz="1200" u="sng" kern="1200" dirty="0" smtClean="0">
                <a:solidFill>
                  <a:schemeClr val="tx1"/>
                </a:solidFill>
                <a:effectLst/>
                <a:latin typeface="+mn-lt"/>
                <a:ea typeface="ＭＳ Ｐゴシック" pitchFamily="-110" charset="-128"/>
                <a:cs typeface="ＭＳ Ｐゴシック" pitchFamily="-110" charset="-128"/>
              </a:rPr>
              <a:t> /</a:t>
            </a:r>
            <a:r>
              <a:rPr lang="en-US" sz="1200" u="sng" kern="1200" dirty="0" err="1" smtClean="0">
                <a:solidFill>
                  <a:schemeClr val="tx1"/>
                </a:solidFill>
                <a:effectLst/>
                <a:latin typeface="+mn-lt"/>
                <a:ea typeface="ＭＳ Ｐゴシック" pitchFamily="-110" charset="-128"/>
                <a:cs typeface="ＭＳ Ｐゴシック" pitchFamily="-110" charset="-128"/>
              </a:rPr>
              <a:t>misc</a:t>
            </a:r>
            <a:r>
              <a:rPr lang="en-US" sz="1200" u="sng" kern="1200" dirty="0" smtClean="0">
                <a:solidFill>
                  <a:schemeClr val="tx1"/>
                </a:solidFill>
                <a:effectLst/>
                <a:latin typeface="+mn-lt"/>
                <a:ea typeface="ＭＳ Ｐゴシック" pitchFamily="-110" charset="-128"/>
                <a:cs typeface="ＭＳ Ｐゴシック" pitchFamily="-110" charset="-128"/>
              </a:rPr>
              <a:t>/movies/</a:t>
            </a:r>
            <a:r>
              <a:rPr lang="en-US" sz="1200" u="sng" kern="1200" dirty="0" err="1" smtClean="0">
                <a:solidFill>
                  <a:schemeClr val="tx1"/>
                </a:solidFill>
                <a:effectLst/>
                <a:latin typeface="+mn-lt"/>
                <a:ea typeface="ＭＳ Ｐゴシック" pitchFamily="-110" charset="-128"/>
                <a:cs typeface="ＭＳ Ｐゴシック" pitchFamily="-110" charset="-128"/>
              </a:rPr>
              <a:t>tropotropo.mov</a:t>
            </a:r>
            <a:r>
              <a:rPr lang="en-US" sz="1200" kern="1200" dirty="0" smtClean="0">
                <a:solidFill>
                  <a:schemeClr val="tx1"/>
                </a:solidFill>
                <a:effectLst/>
                <a:latin typeface="+mn-lt"/>
                <a:ea typeface="ＭＳ Ｐゴシック" pitchFamily="-110" charset="-128"/>
                <a:cs typeface="ＭＳ Ｐゴシック" pitchFamily="-110" charset="-128"/>
              </a:rPr>
              <a:t> for sample animation).</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13.20 </a:t>
            </a:r>
            <a:r>
              <a:rPr lang="en-US" sz="1200" kern="1200" dirty="0" smtClean="0">
                <a:solidFill>
                  <a:schemeClr val="tx1"/>
                </a:solidFill>
                <a:effectLst/>
                <a:latin typeface="+mn-lt"/>
                <a:ea typeface="ＭＳ Ｐゴシック" pitchFamily="-110" charset="-128"/>
                <a:cs typeface="ＭＳ Ｐゴシック" pitchFamily="-110" charset="-128"/>
              </a:rPr>
              <a:t>Membrane network surrounds all sarcomeres. a) Plasma membrane extensions called T tubules surround all sarcomeres and sarcoplasmic reticulum (SR) abuts each T tubule on both sides. b) Summary images of sarcomere and membrane network that facilitates stimulation and contraction of muscle cells.</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13.21  </a:t>
            </a:r>
            <a:r>
              <a:rPr lang="en-US" sz="1200" kern="1200" dirty="0" smtClean="0">
                <a:solidFill>
                  <a:schemeClr val="tx1"/>
                </a:solidFill>
                <a:effectLst/>
                <a:latin typeface="+mn-lt"/>
                <a:ea typeface="ＭＳ Ｐゴシック" pitchFamily="-110" charset="-128"/>
                <a:cs typeface="ＭＳ Ｐゴシック" pitchFamily="-110" charset="-128"/>
              </a:rPr>
              <a:t>Effect of removal of the gastrocnemius muscle on the </a:t>
            </a:r>
            <a:r>
              <a:rPr lang="en-US" sz="1200" kern="1200" dirty="0" err="1" smtClean="0">
                <a:solidFill>
                  <a:schemeClr val="tx1"/>
                </a:solidFill>
                <a:effectLst/>
                <a:latin typeface="+mn-lt"/>
                <a:ea typeface="ＭＳ Ｐゴシック" pitchFamily="-110" charset="-128"/>
                <a:cs typeface="ＭＳ Ｐゴシック" pitchFamily="-110" charset="-128"/>
              </a:rPr>
              <a:t>plantaris</a:t>
            </a:r>
            <a:r>
              <a:rPr lang="en-US" sz="1200" kern="1200" dirty="0" smtClean="0">
                <a:solidFill>
                  <a:schemeClr val="tx1"/>
                </a:solidFill>
                <a:effectLst/>
                <a:latin typeface="+mn-lt"/>
                <a:ea typeface="ＭＳ Ｐゴシック" pitchFamily="-110" charset="-128"/>
                <a:cs typeface="ＭＳ Ｐゴシック" pitchFamily="-110" charset="-128"/>
              </a:rPr>
              <a:t> muscle in rats.  a.  </a:t>
            </a:r>
            <a:r>
              <a:rPr lang="en-US" sz="1200" kern="1200" dirty="0" err="1" smtClean="0">
                <a:solidFill>
                  <a:schemeClr val="tx1"/>
                </a:solidFill>
                <a:effectLst/>
                <a:latin typeface="+mn-lt"/>
                <a:ea typeface="ＭＳ Ｐゴシック" pitchFamily="-110" charset="-128"/>
                <a:cs typeface="ＭＳ Ｐゴシック" pitchFamily="-110" charset="-128"/>
              </a:rPr>
              <a:t>Plantaris</a:t>
            </a:r>
            <a:r>
              <a:rPr lang="en-US" sz="1200" kern="1200" dirty="0" smtClean="0">
                <a:solidFill>
                  <a:schemeClr val="tx1"/>
                </a:solidFill>
                <a:effectLst/>
                <a:latin typeface="+mn-lt"/>
                <a:ea typeface="ＭＳ Ｐゴシック" pitchFamily="-110" charset="-128"/>
                <a:cs typeface="ＭＳ Ｐゴシック" pitchFamily="-110" charset="-128"/>
              </a:rPr>
              <a:t> wet mass.  b.  Total muscle DNA.  c.  Wet mass of </a:t>
            </a:r>
            <a:r>
              <a:rPr lang="en-US" sz="1200" kern="1200" dirty="0" err="1" smtClean="0">
                <a:solidFill>
                  <a:schemeClr val="tx1"/>
                </a:solidFill>
                <a:effectLst/>
                <a:latin typeface="+mn-lt"/>
                <a:ea typeface="ＭＳ Ｐゴシック" pitchFamily="-110" charset="-128"/>
                <a:cs typeface="ＭＳ Ｐゴシック" pitchFamily="-110" charset="-128"/>
              </a:rPr>
              <a:t>plantaris</a:t>
            </a:r>
            <a:r>
              <a:rPr lang="en-US" sz="1200" kern="1200" dirty="0" smtClean="0">
                <a:solidFill>
                  <a:schemeClr val="tx1"/>
                </a:solidFill>
                <a:effectLst/>
                <a:latin typeface="+mn-lt"/>
                <a:ea typeface="ＭＳ Ｐゴシック" pitchFamily="-110" charset="-128"/>
                <a:cs typeface="ＭＳ Ｐゴシック" pitchFamily="-110" charset="-128"/>
              </a:rPr>
              <a:t> muscle per nucleus.</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13.22</a:t>
            </a:r>
            <a:r>
              <a:rPr lang="en-US" sz="1200" kern="1200" dirty="0" smtClean="0">
                <a:solidFill>
                  <a:schemeClr val="tx1"/>
                </a:solidFill>
                <a:effectLst/>
                <a:latin typeface="+mn-lt"/>
                <a:ea typeface="ＭＳ Ｐゴシック" pitchFamily="-110" charset="-128"/>
                <a:cs typeface="ＭＳ Ｐゴシック" pitchFamily="-110" charset="-128"/>
              </a:rPr>
              <a:t>  Effect of removal of the gastrocnemius muscle on the </a:t>
            </a:r>
            <a:r>
              <a:rPr lang="en-US" sz="1200" kern="1200" dirty="0" err="1" smtClean="0">
                <a:solidFill>
                  <a:schemeClr val="tx1"/>
                </a:solidFill>
                <a:effectLst/>
                <a:latin typeface="+mn-lt"/>
                <a:ea typeface="ＭＳ Ｐゴシック" pitchFamily="-110" charset="-128"/>
                <a:cs typeface="ＭＳ Ｐゴシック" pitchFamily="-110" charset="-128"/>
              </a:rPr>
              <a:t>plantaris</a:t>
            </a:r>
            <a:r>
              <a:rPr lang="en-US" sz="1200" kern="1200" dirty="0" smtClean="0">
                <a:solidFill>
                  <a:schemeClr val="tx1"/>
                </a:solidFill>
                <a:effectLst/>
                <a:latin typeface="+mn-lt"/>
                <a:ea typeface="ＭＳ Ｐゴシック" pitchFamily="-110" charset="-128"/>
                <a:cs typeface="ＭＳ Ｐゴシック" pitchFamily="-110" charset="-128"/>
              </a:rPr>
              <a:t> muscle in rats.  a.  Total protein mass.  b.  Percent protein found in muscle cell cytoplasm.  c.  Percent protein found in muscle cell myofibrils.  d.  Percent protein found in connective tissues.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a:t>
            </a:r>
            <a:r>
              <a:rPr lang="en-US" sz="1200" kern="1200" dirty="0" smtClean="0">
                <a:solidFill>
                  <a:schemeClr val="tx1"/>
                </a:solidFill>
                <a:effectLst/>
                <a:latin typeface="+mn-lt"/>
                <a:ea typeface="ＭＳ Ｐゴシック" pitchFamily="-110" charset="-128"/>
                <a:cs typeface="ＭＳ Ｐゴシック" pitchFamily="-110" charset="-128"/>
              </a:rPr>
              <a:t> Plots of boundary layer movement at different </a:t>
            </a:r>
            <a:r>
              <a:rPr lang="en-US" sz="1200" kern="1200" dirty="0" err="1" smtClean="0">
                <a:solidFill>
                  <a:schemeClr val="tx1"/>
                </a:solidFill>
                <a:effectLst/>
                <a:latin typeface="+mn-lt"/>
                <a:ea typeface="ＭＳ Ｐゴシック" pitchFamily="-110" charset="-128"/>
                <a:cs typeface="ＭＳ Ｐゴシック" pitchFamily="-110" charset="-128"/>
              </a:rPr>
              <a:t>pHs</a:t>
            </a:r>
            <a:r>
              <a:rPr lang="en-US" sz="1200" kern="1200" dirty="0" smtClean="0">
                <a:solidFill>
                  <a:schemeClr val="tx1"/>
                </a:solidFill>
                <a:effectLst/>
                <a:latin typeface="+mn-lt"/>
                <a:ea typeface="ＭＳ Ｐゴシック" pitchFamily="-110" charset="-128"/>
                <a:cs typeface="ＭＳ Ｐゴシック" pitchFamily="-110" charset="-128"/>
              </a:rPr>
              <a:t> for </a:t>
            </a:r>
            <a:r>
              <a:rPr lang="en-US" sz="1200" kern="1200" dirty="0" err="1" smtClean="0">
                <a:solidFill>
                  <a:schemeClr val="tx1"/>
                </a:solidFill>
                <a:effectLst/>
                <a:latin typeface="+mn-lt"/>
                <a:ea typeface="ＭＳ Ｐゴシック" pitchFamily="-110" charset="-128"/>
                <a:cs typeface="ＭＳ Ｐゴシック" pitchFamily="-110" charset="-128"/>
              </a:rPr>
              <a:t>hemoglobins</a:t>
            </a:r>
            <a:r>
              <a:rPr lang="en-US" sz="1200" kern="1200" dirty="0" smtClean="0">
                <a:solidFill>
                  <a:schemeClr val="tx1"/>
                </a:solidFill>
                <a:effectLst/>
                <a:latin typeface="+mn-lt"/>
                <a:ea typeface="ＭＳ Ｐゴシック" pitchFamily="-110" charset="-128"/>
                <a:cs typeface="ＭＳ Ｐゴシック" pitchFamily="-110" charset="-128"/>
              </a:rPr>
              <a:t> bound to carbon monoxide (a) and unbound (b).    The y-axis represents a measure of movement, relative to the starting position of 0 of the boundary layer.  Squares are for data from sickle-cell anemia patients and circles are for normal patients.  Open circles and squares represent data from experiments without dithionite ion and filled circles and squares represent data from experiments with dithionite ion.  The upper line in each graph represents the best fit line for sickle-cell hemoglobin data, and the lower line represents the best fit line for normal hemoglobin.</a:t>
            </a:r>
            <a:r>
              <a:rPr lang="en-US" dirty="0" smtClean="0">
                <a:effectLst/>
              </a:rPr>
              <a:t>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13.23  </a:t>
            </a:r>
            <a:r>
              <a:rPr lang="en-US" sz="1200" kern="1200" dirty="0" smtClean="0">
                <a:solidFill>
                  <a:schemeClr val="tx1"/>
                </a:solidFill>
                <a:effectLst/>
                <a:latin typeface="+mn-lt"/>
                <a:ea typeface="ＭＳ Ｐゴシック" pitchFamily="-110" charset="-128"/>
                <a:cs typeface="ＭＳ Ｐゴシック" pitchFamily="-110" charset="-128"/>
              </a:rPr>
              <a:t>  Primary muscle precursor cells were isolated, maintained for 24 h in growth medium (P), or allowed to differentiate for 1, 2, or 3 days. Protein expression was analyzed using antibodies specific to each protein. The myosin heavy chain is a subunit of the myosin protein.  A protein expressed in both stages was used as a positive control.</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13.24  </a:t>
            </a:r>
            <a:r>
              <a:rPr lang="en-US" sz="1200" kern="1200" dirty="0" smtClean="0">
                <a:solidFill>
                  <a:schemeClr val="tx1"/>
                </a:solidFill>
                <a:effectLst/>
                <a:latin typeface="+mn-lt"/>
                <a:ea typeface="ＭＳ Ｐゴシック" pitchFamily="-110" charset="-128"/>
                <a:cs typeface="ＭＳ Ｐゴシック" pitchFamily="-110" charset="-128"/>
              </a:rPr>
              <a:t>Average myofibril cross-sectional area (XSA) for normal (norm), no-</a:t>
            </a:r>
            <a:r>
              <a:rPr lang="en-US" sz="1200" kern="1200" dirty="0" err="1" smtClean="0">
                <a:solidFill>
                  <a:schemeClr val="tx1"/>
                </a:solidFill>
                <a:effectLst/>
                <a:latin typeface="+mn-lt"/>
                <a:ea typeface="ＭＳ Ｐゴシック" pitchFamily="-110" charset="-128"/>
                <a:cs typeface="ＭＳ Ｐゴシック" pitchFamily="-110" charset="-128"/>
              </a:rPr>
              <a:t>necdin</a:t>
            </a:r>
            <a:r>
              <a:rPr lang="en-US" sz="1200" kern="1200" dirty="0" smtClean="0">
                <a:solidFill>
                  <a:schemeClr val="tx1"/>
                </a:solidFill>
                <a:effectLst/>
                <a:latin typeface="+mn-lt"/>
                <a:ea typeface="ＭＳ Ｐゴシック" pitchFamily="-110" charset="-128"/>
                <a:cs typeface="ＭＳ Ｐゴシック" pitchFamily="-110" charset="-128"/>
              </a:rPr>
              <a:t> (n-n), and </a:t>
            </a:r>
            <a:r>
              <a:rPr lang="en-US" sz="1200" kern="1200" dirty="0" err="1" smtClean="0">
                <a:solidFill>
                  <a:schemeClr val="tx1"/>
                </a:solidFill>
                <a:effectLst/>
                <a:latin typeface="+mn-lt"/>
                <a:ea typeface="ＭＳ Ｐゴシック" pitchFamily="-110" charset="-128"/>
                <a:cs typeface="ＭＳ Ｐゴシック" pitchFamily="-110" charset="-128"/>
              </a:rPr>
              <a:t>necdin</a:t>
            </a:r>
            <a:r>
              <a:rPr lang="en-US" sz="1200" kern="1200" dirty="0" smtClean="0">
                <a:solidFill>
                  <a:schemeClr val="tx1"/>
                </a:solidFill>
                <a:effectLst/>
                <a:latin typeface="+mn-lt"/>
                <a:ea typeface="ＭＳ Ｐゴシック" pitchFamily="-110" charset="-128"/>
                <a:cs typeface="ＭＳ Ｐゴシック" pitchFamily="-110" charset="-128"/>
              </a:rPr>
              <a:t>-overexpressing (n-o) mice of </a:t>
            </a:r>
            <a:r>
              <a:rPr lang="en-US" sz="1200" kern="1200" dirty="0" err="1" smtClean="0">
                <a:solidFill>
                  <a:schemeClr val="tx1"/>
                </a:solidFill>
                <a:effectLst/>
                <a:latin typeface="+mn-lt"/>
                <a:ea typeface="ＭＳ Ｐゴシック" pitchFamily="-110" charset="-128"/>
                <a:cs typeface="ＭＳ Ｐゴシック" pitchFamily="-110" charset="-128"/>
              </a:rPr>
              <a:t>tibialis</a:t>
            </a:r>
            <a:r>
              <a:rPr lang="en-US" sz="1200" kern="1200" dirty="0" smtClean="0">
                <a:solidFill>
                  <a:schemeClr val="tx1"/>
                </a:solidFill>
                <a:effectLst/>
                <a:latin typeface="+mn-lt"/>
                <a:ea typeface="ＭＳ Ｐゴシック" pitchFamily="-110" charset="-128"/>
                <a:cs typeface="ＭＳ Ｐゴシック" pitchFamily="-110" charset="-128"/>
              </a:rPr>
              <a:t> anterior (TA) muscle in 10 day old mice (a), TA in 60 day old mice (b), and soleus muscle (So) in 60 day old mice (c).  Average number of myofibrils for normal (norm), no-</a:t>
            </a:r>
            <a:r>
              <a:rPr lang="en-US" sz="1200" kern="1200" dirty="0" err="1" smtClean="0">
                <a:solidFill>
                  <a:schemeClr val="tx1"/>
                </a:solidFill>
                <a:effectLst/>
                <a:latin typeface="+mn-lt"/>
                <a:ea typeface="ＭＳ Ｐゴシック" pitchFamily="-110" charset="-128"/>
                <a:cs typeface="ＭＳ Ｐゴシック" pitchFamily="-110" charset="-128"/>
              </a:rPr>
              <a:t>necdin</a:t>
            </a:r>
            <a:r>
              <a:rPr lang="en-US" sz="1200" kern="1200" dirty="0" smtClean="0">
                <a:solidFill>
                  <a:schemeClr val="tx1"/>
                </a:solidFill>
                <a:effectLst/>
                <a:latin typeface="+mn-lt"/>
                <a:ea typeface="ＭＳ Ｐゴシック" pitchFamily="-110" charset="-128"/>
                <a:cs typeface="ＭＳ Ｐゴシック" pitchFamily="-110" charset="-128"/>
              </a:rPr>
              <a:t> (n-n), and </a:t>
            </a:r>
            <a:r>
              <a:rPr lang="en-US" sz="1200" kern="1200" dirty="0" err="1" smtClean="0">
                <a:solidFill>
                  <a:schemeClr val="tx1"/>
                </a:solidFill>
                <a:effectLst/>
                <a:latin typeface="+mn-lt"/>
                <a:ea typeface="ＭＳ Ｐゴシック" pitchFamily="-110" charset="-128"/>
                <a:cs typeface="ＭＳ Ｐゴシック" pitchFamily="-110" charset="-128"/>
              </a:rPr>
              <a:t>necdin</a:t>
            </a:r>
            <a:r>
              <a:rPr lang="en-US" sz="1200" kern="1200" dirty="0" smtClean="0">
                <a:solidFill>
                  <a:schemeClr val="tx1"/>
                </a:solidFill>
                <a:effectLst/>
                <a:latin typeface="+mn-lt"/>
                <a:ea typeface="ＭＳ Ｐゴシック" pitchFamily="-110" charset="-128"/>
                <a:cs typeface="ＭＳ Ｐゴシック" pitchFamily="-110" charset="-128"/>
              </a:rPr>
              <a:t>-overexpressing (n-o) mice of TA (d) and So (e) in 60 day old mice. * = average is significantly different from the normal average (P &lt; 0.05), and *** = average is highly significantly different from the normal average (P &lt; 0.001).</a:t>
            </a:r>
            <a:r>
              <a:rPr lang="en-US" sz="1200" b="1" kern="1200" dirty="0" smtClean="0">
                <a:solidFill>
                  <a:schemeClr val="tx1"/>
                </a:solidFill>
                <a:effectLst/>
                <a:latin typeface="+mn-lt"/>
                <a:ea typeface="ＭＳ Ｐゴシック" pitchFamily="-110" charset="-128"/>
                <a:cs typeface="ＭＳ Ｐゴシック" pitchFamily="-110" charset="-128"/>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13.25  </a:t>
            </a:r>
            <a:r>
              <a:rPr lang="en-US" sz="1200" kern="1200" dirty="0" smtClean="0">
                <a:solidFill>
                  <a:schemeClr val="tx1"/>
                </a:solidFill>
                <a:effectLst/>
                <a:latin typeface="+mn-lt"/>
                <a:ea typeface="ＭＳ Ｐゴシック" pitchFamily="-110" charset="-128"/>
                <a:cs typeface="ＭＳ Ｐゴシック" pitchFamily="-110" charset="-128"/>
              </a:rPr>
              <a:t> The Venus flytrap (</a:t>
            </a:r>
            <a:r>
              <a:rPr lang="en-US" sz="1200" i="1" kern="1200" dirty="0" err="1" smtClean="0">
                <a:solidFill>
                  <a:schemeClr val="tx1"/>
                </a:solidFill>
                <a:effectLst/>
                <a:latin typeface="+mn-lt"/>
                <a:ea typeface="ＭＳ Ｐゴシック" pitchFamily="-110" charset="-128"/>
                <a:cs typeface="ＭＳ Ｐゴシック" pitchFamily="-110" charset="-128"/>
              </a:rPr>
              <a:t>Dionaea</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muscipula</a:t>
            </a:r>
            <a:r>
              <a:rPr lang="en-US" sz="1200" kern="1200" dirty="0" smtClean="0">
                <a:solidFill>
                  <a:schemeClr val="tx1"/>
                </a:solidFill>
                <a:effectLst/>
                <a:latin typeface="+mn-lt"/>
                <a:ea typeface="ＭＳ Ｐゴシック" pitchFamily="-110" charset="-128"/>
                <a:cs typeface="ＭＳ Ｐゴシック" pitchFamily="-110" charset="-128"/>
              </a:rPr>
              <a:t>) with multiple leaf traps (a) and close up of one leaf (b).</a:t>
            </a:r>
            <a:r>
              <a:rPr lang="en-US" dirty="0" smtClean="0">
                <a:effectLst/>
              </a:rPr>
              <a:t>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13.26  </a:t>
            </a:r>
            <a:r>
              <a:rPr lang="en-US" sz="1200" kern="1200" dirty="0" smtClean="0">
                <a:solidFill>
                  <a:schemeClr val="tx1"/>
                </a:solidFill>
                <a:effectLst/>
                <a:latin typeface="+mn-lt"/>
                <a:ea typeface="ＭＳ Ｐゴシック" pitchFamily="-110" charset="-128"/>
                <a:cs typeface="ＭＳ Ｐゴシック" pitchFamily="-110" charset="-128"/>
              </a:rPr>
              <a:t>This graph shows the action potentials and contraction of a Venus flytrap leaf in response to deflection of trigger hairs.  The top trace is the action potential measured on an oscilloscope, and the bottom is the contraction measured with a force transducer.  The heavy lines on the y-axis are 5 millivolt intervals and the heavy lines on the x-axis are 0.2 second intervals. </a:t>
            </a:r>
            <a:endParaRPr lang="en-US" dirty="0" smtClean="0">
              <a:ea typeface="ＭＳ Ｐゴシック"/>
              <a:cs typeface="ＭＳ Ｐゴシック"/>
            </a:endParaRPr>
          </a:p>
          <a:p>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13.6</a:t>
            </a:r>
            <a:r>
              <a:rPr lang="en-US" sz="1200" kern="1200" dirty="0" smtClean="0">
                <a:solidFill>
                  <a:schemeClr val="tx1"/>
                </a:solidFill>
                <a:effectLst/>
                <a:latin typeface="+mn-lt"/>
                <a:ea typeface="ＭＳ Ｐゴシック" pitchFamily="-110" charset="-128"/>
                <a:cs typeface="ＭＳ Ｐゴシック" pitchFamily="-110" charset="-128"/>
              </a:rPr>
              <a:t>  Amplitude and duration of the first ineffective and second effective action potentials after stimulation of trigger hairs on Venus flytraps.  Averages are for 31 separate leaves, and standard errors are in parentheses.  Amplitude is in millivolts (mv) and duration is in milliseconds (</a:t>
            </a:r>
            <a:r>
              <a:rPr lang="en-US" sz="1200" kern="1200" dirty="0" err="1" smtClean="0">
                <a:solidFill>
                  <a:schemeClr val="tx1"/>
                </a:solidFill>
                <a:effectLst/>
                <a:latin typeface="+mn-lt"/>
                <a:ea typeface="ＭＳ Ｐゴシック" pitchFamily="-110" charset="-128"/>
                <a:cs typeface="ＭＳ Ｐゴシック" pitchFamily="-110" charset="-128"/>
              </a:rPr>
              <a:t>msec</a:t>
            </a:r>
            <a:r>
              <a:rPr lang="en-US" sz="1200" kern="1200" dirty="0" smtClean="0">
                <a:solidFill>
                  <a:schemeClr val="tx1"/>
                </a:solidFill>
                <a:effectLst/>
                <a:latin typeface="+mn-lt"/>
                <a:ea typeface="ＭＳ Ｐゴシック" pitchFamily="-110" charset="-128"/>
                <a:cs typeface="ＭＳ Ｐゴシック" pitchFamily="-110" charset="-128"/>
              </a:rPr>
              <a: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35</a:t>
            </a:fld>
            <a:endParaRPr lang="en-US"/>
          </a:p>
        </p:txBody>
      </p:sp>
    </p:spTree>
    <p:extLst>
      <p:ext uri="{BB962C8B-B14F-4D97-AF65-F5344CB8AC3E}">
        <p14:creationId xmlns:p14="http://schemas.microsoft.com/office/powerpoint/2010/main" val="677559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13.27  </a:t>
            </a:r>
            <a:r>
              <a:rPr lang="en-US" sz="1200" kern="1200" dirty="0" smtClean="0">
                <a:solidFill>
                  <a:schemeClr val="tx1"/>
                </a:solidFill>
                <a:effectLst/>
                <a:latin typeface="+mn-lt"/>
                <a:ea typeface="ＭＳ Ｐゴシック" pitchFamily="-110" charset="-128"/>
                <a:cs typeface="ＭＳ Ｐゴシック" pitchFamily="-110" charset="-128"/>
              </a:rPr>
              <a:t> Sequence of Venus flytrap closure during electrical stimulation with a 14 </a:t>
            </a:r>
            <a:r>
              <a:rPr lang="en-US" sz="1200" kern="1200" dirty="0" err="1" smtClean="0">
                <a:solidFill>
                  <a:schemeClr val="tx1"/>
                </a:solidFill>
                <a:effectLst/>
                <a:latin typeface="+mn-lt"/>
                <a:ea typeface="ＭＳ Ｐゴシック" pitchFamily="-110" charset="-128"/>
                <a:cs typeface="ＭＳ Ｐゴシック" pitchFamily="-110" charset="-128"/>
              </a:rPr>
              <a:t>μC</a:t>
            </a:r>
            <a:r>
              <a:rPr lang="en-US" sz="1200" kern="1200" dirty="0" smtClean="0">
                <a:solidFill>
                  <a:schemeClr val="tx1"/>
                </a:solidFill>
                <a:effectLst/>
                <a:latin typeface="+mn-lt"/>
                <a:ea typeface="ＭＳ Ｐゴシック" pitchFamily="-110" charset="-128"/>
                <a:cs typeface="ＭＳ Ｐゴシック" pitchFamily="-110" charset="-128"/>
              </a:rPr>
              <a:t> charge and 1.5 V.  Note the two electrodes located in a midrib (+) and in one of the lobes (−)</a:t>
            </a:r>
            <a:r>
              <a:rPr lang="en-US" dirty="0" smtClean="0">
                <a:effectLst/>
              </a:rPr>
              <a:t>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13.28 </a:t>
            </a:r>
            <a:r>
              <a:rPr lang="en-US" sz="1200" kern="1200" dirty="0" smtClean="0">
                <a:solidFill>
                  <a:schemeClr val="tx1"/>
                </a:solidFill>
                <a:effectLst/>
                <a:latin typeface="+mn-lt"/>
                <a:ea typeface="ＭＳ Ｐゴシック" pitchFamily="-110" charset="-128"/>
                <a:cs typeface="ＭＳ Ｐゴシック" pitchFamily="-110" charset="-128"/>
              </a:rPr>
              <a:t>Dependence of the distance between rims of lobes on injected charge using two Ag/</a:t>
            </a:r>
            <a:r>
              <a:rPr lang="en-US" sz="1200" kern="1200" dirty="0" err="1" smtClean="0">
                <a:solidFill>
                  <a:schemeClr val="tx1"/>
                </a:solidFill>
                <a:effectLst/>
                <a:latin typeface="+mn-lt"/>
                <a:ea typeface="ＭＳ Ｐゴシック" pitchFamily="-110" charset="-128"/>
                <a:cs typeface="ＭＳ Ｐゴシック" pitchFamily="-110" charset="-128"/>
              </a:rPr>
              <a:t>AgCl</a:t>
            </a:r>
            <a:r>
              <a:rPr lang="en-US" sz="1200" kern="1200" dirty="0" smtClean="0">
                <a:solidFill>
                  <a:schemeClr val="tx1"/>
                </a:solidFill>
                <a:effectLst/>
                <a:latin typeface="+mn-lt"/>
                <a:ea typeface="ＭＳ Ｐゴシック" pitchFamily="-110" charset="-128"/>
                <a:cs typeface="ＭＳ Ｐゴシック" pitchFamily="-110" charset="-128"/>
              </a:rPr>
              <a:t> electrodes located in a midrib (+) and in one of the lobes (−) and 3 </a:t>
            </a:r>
            <a:r>
              <a:rPr lang="en-US" sz="1200" kern="1200" dirty="0" err="1" smtClean="0">
                <a:solidFill>
                  <a:schemeClr val="tx1"/>
                </a:solidFill>
                <a:effectLst/>
                <a:latin typeface="+mn-lt"/>
                <a:ea typeface="ＭＳ Ｐゴシック" pitchFamily="-110" charset="-128"/>
                <a:cs typeface="ＭＳ Ｐゴシック" pitchFamily="-110" charset="-128"/>
              </a:rPr>
              <a:t>μC</a:t>
            </a:r>
            <a:r>
              <a:rPr lang="en-US" sz="1200" kern="1200" dirty="0" smtClean="0">
                <a:solidFill>
                  <a:schemeClr val="tx1"/>
                </a:solidFill>
                <a:effectLst/>
                <a:latin typeface="+mn-lt"/>
                <a:ea typeface="ＭＳ Ｐゴシック" pitchFamily="-110" charset="-128"/>
                <a:cs typeface="ＭＳ Ｐゴシック" pitchFamily="-110" charset="-128"/>
              </a:rPr>
              <a:t> charge was</a:t>
            </a:r>
          </a:p>
          <a:p>
            <a:r>
              <a:rPr lang="en-US" sz="1200" kern="1200" dirty="0" smtClean="0">
                <a:solidFill>
                  <a:schemeClr val="tx1"/>
                </a:solidFill>
                <a:effectLst/>
                <a:latin typeface="+mn-lt"/>
                <a:ea typeface="ＭＳ Ｐゴシック" pitchFamily="-110" charset="-128"/>
                <a:cs typeface="ＭＳ Ｐゴシック" pitchFamily="-110" charset="-128"/>
              </a:rPr>
              <a:t>injected to the same plant every 7 s. Capacitor was charged 1 s from 1.5 V battery.</a:t>
            </a:r>
            <a:r>
              <a:rPr lang="en-US" dirty="0" smtClean="0">
                <a:effectLst/>
              </a:rPr>
              <a:t> </a:t>
            </a:r>
            <a:endParaRPr lang="en-US"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13.7</a:t>
            </a:r>
            <a:r>
              <a:rPr lang="en-US" sz="1200" kern="1200" dirty="0" smtClean="0">
                <a:solidFill>
                  <a:schemeClr val="tx1"/>
                </a:solidFill>
                <a:effectLst/>
                <a:latin typeface="+mn-lt"/>
                <a:ea typeface="ＭＳ Ｐゴシック" pitchFamily="-110" charset="-128"/>
                <a:cs typeface="ＭＳ Ｐゴシック" pitchFamily="-110" charset="-128"/>
              </a:rPr>
              <a:t>  Effect of various treatments on rate of trap closure in Venus flytraps after stimulation of trigger hairs.  Rate of closure is in degrees per second.  Numbers are averages for 20 traps </a:t>
            </a:r>
            <a:r>
              <a:rPr lang="en-US" sz="1200" u="sng" kern="12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1 standard deviation.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38</a:t>
            </a:fld>
            <a:endParaRPr lang="en-US"/>
          </a:p>
        </p:txBody>
      </p:sp>
    </p:spTree>
    <p:extLst>
      <p:ext uri="{BB962C8B-B14F-4D97-AF65-F5344CB8AC3E}">
        <p14:creationId xmlns:p14="http://schemas.microsoft.com/office/powerpoint/2010/main" val="231092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13.3</a:t>
            </a:r>
            <a:r>
              <a:rPr lang="en-US" sz="1200" kern="1200" dirty="0" smtClean="0">
                <a:solidFill>
                  <a:schemeClr val="tx1"/>
                </a:solidFill>
                <a:effectLst/>
                <a:latin typeface="+mn-lt"/>
                <a:ea typeface="ＭＳ Ｐゴシック" pitchFamily="-110" charset="-128"/>
                <a:cs typeface="ＭＳ Ｐゴシック" pitchFamily="-110" charset="-128"/>
              </a:rPr>
              <a:t>  The distribution pattern of hemoglobin represented as scanning diagrams of hemoglobin from (a) normal individuals, (b) individuals with sickle cell anemia, (c) individuals with the mild form of sickling, and (d) an artificial mixture of hemoglobin from normal and sickle-cell anemia individuals at pH 6.9.  Each peak represents a distinct band and the arrows in each figure represent the line of no movement.</a:t>
            </a:r>
            <a:r>
              <a:rPr lang="en-US" dirty="0" smtClean="0">
                <a:effectLst/>
              </a:rPr>
              <a:t> </a:t>
            </a:r>
            <a:endParaRPr lang="en-US" sz="1200" kern="1200" dirty="0" smtClean="0">
              <a:solidFill>
                <a:schemeClr val="tx1"/>
              </a:solidFill>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BME 13.1.1</a:t>
            </a:r>
            <a:r>
              <a:rPr lang="en-US" sz="1200" kern="1200" dirty="0" smtClean="0">
                <a:solidFill>
                  <a:schemeClr val="tx1"/>
                </a:solidFill>
                <a:effectLst/>
                <a:latin typeface="+mn-lt"/>
                <a:ea typeface="ＭＳ Ｐゴシック" pitchFamily="-110" charset="-128"/>
                <a:cs typeface="ＭＳ Ｐゴシック" pitchFamily="-110" charset="-128"/>
              </a:rPr>
              <a:t>. 50-50 mixture broken down into two component curves.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6</a:t>
            </a:fld>
            <a:endParaRPr lang="en-US"/>
          </a:p>
        </p:txBody>
      </p:sp>
    </p:spTree>
    <p:extLst>
      <p:ext uri="{BB962C8B-B14F-4D97-AF65-F5344CB8AC3E}">
        <p14:creationId xmlns:p14="http://schemas.microsoft.com/office/powerpoint/2010/main" val="100929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13.4</a:t>
            </a:r>
            <a:r>
              <a:rPr lang="en-US" sz="1200" kern="1200" dirty="0" smtClean="0">
                <a:solidFill>
                  <a:schemeClr val="tx1"/>
                </a:solidFill>
                <a:effectLst/>
                <a:latin typeface="+mn-lt"/>
                <a:ea typeface="ＭＳ Ｐゴシック" pitchFamily="-110" charset="-128"/>
                <a:cs typeface="ＭＳ Ｐゴシック" pitchFamily="-110" charset="-128"/>
              </a:rPr>
              <a:t>  Peptide fingerprint of normal hemoglobin (a) and tracings of (b) normal and (c) sickle-cell hemoglobin fingerprints digested in trypsin.  The horizontal axis shows the separation by charge from electrophoresis and the vertical axis shows the separation by molecular size from chromatography.  The black dot on the horizontal axis in panels b and c indicate the starting position of the peptide mixture.  Numbers were arbitrarily set for normal hemoglobin and then blotches were paired for sickle-cell hemoglobin peptides.</a:t>
            </a:r>
            <a:r>
              <a:rPr lang="en-US" dirty="0" smtClean="0">
                <a:effectLst/>
              </a:rPr>
              <a:t> </a:t>
            </a:r>
            <a:endParaRPr lang="en-US" sz="1200" kern="1200" dirty="0">
              <a:solidFill>
                <a:schemeClr val="tx1"/>
              </a:solidFill>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13.5</a:t>
            </a:r>
            <a:r>
              <a:rPr lang="en-US" sz="1200" kern="1200" dirty="0" smtClean="0">
                <a:solidFill>
                  <a:schemeClr val="tx1"/>
                </a:solidFill>
                <a:effectLst/>
                <a:latin typeface="+mn-lt"/>
                <a:ea typeface="ＭＳ Ｐゴシック" pitchFamily="-110" charset="-128"/>
                <a:cs typeface="ＭＳ Ｐゴシック" pitchFamily="-110" charset="-128"/>
              </a:rPr>
              <a:t>  Fingerprint of hemoglobin peptide 4 in Figure 13.4. The horizontal axis is the electrophoretic axis, with the black square representing the starting position of the peptide mixture.  Normal (solid traces) and sickle-cell (dashed traces) peptide fragments were run separately and superimposed on this tracing.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leucine,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endParaRPr lang="en-US" sz="1200" kern="1200" dirty="0">
              <a:solidFill>
                <a:schemeClr val="tx1"/>
              </a:solidFill>
              <a:latin typeface="+mn-lt"/>
              <a:ea typeface="ＭＳ Ｐゴシック" pitchFamily="-110" charset="-128"/>
              <a:cs typeface="ＭＳ Ｐゴシック" pitchFamily="-110" charset="-128"/>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13.1.</a:t>
            </a:r>
            <a:r>
              <a:rPr lang="en-US" sz="1200" kern="1200" dirty="0" smtClean="0">
                <a:solidFill>
                  <a:schemeClr val="tx1"/>
                </a:solidFill>
                <a:effectLst/>
                <a:latin typeface="+mn-lt"/>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sz="1200" kern="1200" dirty="0" err="1" smtClean="0">
                <a:solidFill>
                  <a:schemeClr val="tx1"/>
                </a:solidFill>
                <a:effectLst/>
                <a:latin typeface="+mn-lt"/>
                <a:ea typeface="ＭＳ Ｐゴシック" pitchFamily="-110" charset="-128"/>
                <a:cs typeface="ＭＳ Ｐゴシック" pitchFamily="-110" charset="-128"/>
              </a:rPr>
              <a:t>histidine</a:t>
            </a:r>
            <a:r>
              <a:rPr lang="en-US" sz="1200" kern="1200" dirty="0" smtClean="0">
                <a:solidFill>
                  <a:schemeClr val="tx1"/>
                </a:solidFill>
                <a:effectLst/>
                <a:latin typeface="+mn-lt"/>
                <a:ea typeface="ＭＳ Ｐゴシック" pitchFamily="-110" charset="-128"/>
                <a:cs typeface="ＭＳ Ｐゴシック" pitchFamily="-110" charset="-128"/>
              </a:rPr>
              <a:t>, V = </a:t>
            </a:r>
            <a:r>
              <a:rPr lang="en-US" sz="1200" kern="1200" dirty="0" err="1" smtClean="0">
                <a:solidFill>
                  <a:schemeClr val="tx1"/>
                </a:solidFill>
                <a:effectLst/>
                <a:latin typeface="+mn-lt"/>
                <a:ea typeface="ＭＳ Ｐゴシック" pitchFamily="-110" charset="-128"/>
                <a:cs typeface="ＭＳ Ｐゴシック" pitchFamily="-110" charset="-128"/>
              </a:rPr>
              <a:t>valine</a:t>
            </a:r>
            <a:r>
              <a:rPr lang="en-US" sz="1200" kern="1200" dirty="0" smtClean="0">
                <a:solidFill>
                  <a:schemeClr val="tx1"/>
                </a:solidFill>
                <a:effectLst/>
                <a:latin typeface="+mn-lt"/>
                <a:ea typeface="ＭＳ Ｐゴシック" pitchFamily="-110" charset="-128"/>
                <a:cs typeface="ＭＳ Ｐゴシック" pitchFamily="-110" charset="-128"/>
              </a:rPr>
              <a:t>, L = leucine, T = threonine, P = </a:t>
            </a:r>
            <a:r>
              <a:rPr lang="en-US" sz="1200" kern="1200" dirty="0" err="1" smtClean="0">
                <a:solidFill>
                  <a:schemeClr val="tx1"/>
                </a:solidFill>
                <a:effectLst/>
                <a:latin typeface="+mn-lt"/>
                <a:ea typeface="ＭＳ Ｐゴシック" pitchFamily="-110" charset="-128"/>
                <a:cs typeface="ＭＳ Ｐゴシック" pitchFamily="-110" charset="-128"/>
              </a:rPr>
              <a:t>proline</a:t>
            </a:r>
            <a:r>
              <a:rPr lang="en-US" sz="1200" kern="1200" dirty="0" smtClean="0">
                <a:solidFill>
                  <a:schemeClr val="tx1"/>
                </a:solidFill>
                <a:effectLst/>
                <a:latin typeface="+mn-lt"/>
                <a:ea typeface="ＭＳ Ｐゴシック" pitchFamily="-110" charset="-128"/>
                <a:cs typeface="ＭＳ Ｐゴシック" pitchFamily="-110" charset="-128"/>
              </a:rPr>
              <a:t>, G = glutamic acid, Ly = lysine.  </a:t>
            </a:r>
            <a:r>
              <a:rPr lang="en-US" sz="1200" b="1" kern="1200" dirty="0" smtClean="0">
                <a:solidFill>
                  <a:schemeClr val="tx1"/>
                </a:solidFill>
                <a:effectLst/>
                <a:latin typeface="+mn-lt"/>
                <a:ea typeface="ＭＳ Ｐゴシック" pitchFamily="-110" charset="-128"/>
                <a:cs typeface="ＭＳ Ｐゴシック" pitchFamily="-110" charset="-128"/>
              </a:rPr>
              <a:t>From Ingram 1957 Figure 2.</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D5BE92E-1A93-4C0E-B879-2A13CE87F1D6}" type="slidenum">
              <a:rPr lang="en-US" smtClean="0"/>
              <a:pPr>
                <a:defRPr/>
              </a:pPr>
              <a:t>9</a:t>
            </a:fld>
            <a:endParaRPr lang="en-US"/>
          </a:p>
        </p:txBody>
      </p:sp>
    </p:spTree>
    <p:extLst>
      <p:ext uri="{BB962C8B-B14F-4D97-AF65-F5344CB8AC3E}">
        <p14:creationId xmlns:p14="http://schemas.microsoft.com/office/powerpoint/2010/main" val="124060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 Figure 13.6  </a:t>
            </a:r>
            <a:r>
              <a:rPr lang="en-US" sz="1200" b="0" kern="1200" dirty="0" smtClean="0">
                <a:solidFill>
                  <a:schemeClr val="tx1"/>
                </a:solidFill>
                <a:effectLst/>
                <a:latin typeface="+mn-lt"/>
                <a:ea typeface="ＭＳ Ｐゴシック" pitchFamily="-110" charset="-128"/>
                <a:cs typeface="ＭＳ Ｐゴシック" pitchFamily="-110" charset="-128"/>
              </a:rPr>
              <a:t>Average measures of yucca plant response as a function of pollen quantity and source. White bars represent pollen from self, striped bars represent pollen from a single other plant, and shaded bars represent pollen from multiple other plants.  Error bars are 1 standard error. a. Percent seed set is the percentage of fertile seeds out of total number of seeds.  b.  Percentage of germinating seeds out of total selected for planting.  c.  Biomass of seedlings.</a:t>
            </a:r>
            <a:r>
              <a:rPr lang="en-US" b="0" dirty="0" smtClean="0">
                <a:effectLst/>
              </a:rPr>
              <a:t> </a:t>
            </a:r>
            <a:endParaRPr lang="en-US" b="0" dirty="0" smtClean="0">
              <a:ea typeface="ＭＳ Ｐゴシック"/>
              <a:cs typeface="ＭＳ Ｐゴシック"/>
            </a:endParaRPr>
          </a:p>
        </p:txBody>
      </p:sp>
      <p:sp>
        <p:nvSpPr>
          <p:cNvPr id="4" name="Slide Number Placeholder 3"/>
          <p:cNvSpPr>
            <a:spLocks noGrp="1"/>
          </p:cNvSpPr>
          <p:nvPr>
            <p:ph type="sldNum" sz="quarter" idx="5"/>
          </p:nvPr>
        </p:nvSpPr>
        <p:spPr/>
        <p:txBody>
          <a:bodyPr/>
          <a:lstStyle/>
          <a:p>
            <a:pPr>
              <a:defRPr/>
            </a:pPr>
            <a:fld id="{E99726CA-EF9C-4611-AF55-7AA117C236F5}"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1618DEE-6DCA-42E3-B161-AEF6352673A3}" type="datetime1">
              <a:rPr lang="en-US"/>
              <a:pPr>
                <a:defRPr/>
              </a:pPr>
              <a:t>8/31/11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9D91C7-928B-4484-BD88-622A1807D0B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F1956B-3FA3-4037-9CD6-F91603F34D3C}" type="datetime1">
              <a:rPr lang="en-US"/>
              <a:pPr>
                <a:defRPr/>
              </a:pPr>
              <a:t>8/31/11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962786-4C2B-4005-A1B5-D6CC5BD3D48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9C7606-4727-4D9D-9DBC-1B77839C64BF}" type="datetime1">
              <a:rPr lang="en-US"/>
              <a:pPr>
                <a:defRPr/>
              </a:pPr>
              <a:t>8/31/11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798D3D-CDFF-4809-A9D2-2CF78CF3501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91D726-8FF3-44E7-804B-AE0A2B8B9FF9}" type="datetime1">
              <a:rPr lang="en-US"/>
              <a:pPr>
                <a:defRPr/>
              </a:pPr>
              <a:t>8/31/11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89AEC0-77B5-4761-8DFC-03CBC901DD7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FB30B69-AE1D-4795-B454-DEC423D9C9AB}" type="datetime1">
              <a:rPr lang="en-US"/>
              <a:pPr>
                <a:defRPr/>
              </a:pPr>
              <a:t>8/31/11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30A955-B500-4FA6-BEF0-0B1DE83D621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5D6FDA6-3F86-4166-8C8E-6FE5474F62B5}" type="datetime1">
              <a:rPr lang="en-US"/>
              <a:pPr>
                <a:defRPr/>
              </a:pPr>
              <a:t>8/31/11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8DADF2-DF4A-4FD9-A06D-3EB1E4D18C6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54F07DE-5F26-464F-8892-10A79A6D4BB4}" type="datetime1">
              <a:rPr lang="en-US"/>
              <a:pPr>
                <a:defRPr/>
              </a:pPr>
              <a:t>8/31/11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4835B44-731E-46D1-A3BE-384507AB035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D4CADCB-07EA-4407-ABD4-5F6D2DBD7744}" type="datetime1">
              <a:rPr lang="en-US"/>
              <a:pPr>
                <a:defRPr/>
              </a:pPr>
              <a:t>8/31/11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B2E1B7-21BD-4850-8BC3-DFB38C57770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3CEF54-FE33-49B4-B0D0-C8C265185E35}" type="datetime1">
              <a:rPr lang="en-US"/>
              <a:pPr>
                <a:defRPr/>
              </a:pPr>
              <a:t>8/31/11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60DCA2B-B2E9-4F9C-B263-4D8B5AF98C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0065385-1431-4F97-B953-B4A2919C7205}" type="datetime1">
              <a:rPr lang="en-US"/>
              <a:pPr>
                <a:defRPr/>
              </a:pPr>
              <a:t>8/31/11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941D3E-F9F8-47FF-97A3-8E470127E4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FE522E-B55B-4CFE-A3FE-1022C524D80D}" type="datetime1">
              <a:rPr lang="en-US"/>
              <a:pPr>
                <a:defRPr/>
              </a:pPr>
              <a:t>8/31/11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9937D6-9F70-4B14-887E-F0A2C458E22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ea typeface="ＭＳ Ｐゴシック" pitchFamily="-110" charset="-128"/>
                <a:cs typeface="+mn-cs"/>
              </a:defRPr>
            </a:lvl1pPr>
          </a:lstStyle>
          <a:p>
            <a:pPr>
              <a:defRPr/>
            </a:pPr>
            <a:fld id="{387BC215-9F17-4B72-924B-E908CDD8A944}" type="datetime1">
              <a:rPr lang="en-US"/>
              <a:pPr>
                <a:defRPr/>
              </a:pPr>
              <a:t>8/31/11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ea typeface="ＭＳ Ｐゴシック" pitchFamily="-110" charset="-128"/>
                <a:cs typeface="+mn-cs"/>
              </a:defRPr>
            </a:lvl1pPr>
          </a:lstStyle>
          <a:p>
            <a:pPr>
              <a:defRPr/>
            </a:pPr>
            <a:fld id="{F8E84652-9F2F-4100-8485-3CD1364162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2"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2"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2"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3.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5.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1"/>
          <p:cNvSpPr txBox="1">
            <a:spLocks noChangeArrowheads="1"/>
          </p:cNvSpPr>
          <p:nvPr/>
        </p:nvSpPr>
        <p:spPr bwMode="auto">
          <a:xfrm>
            <a:off x="0" y="0"/>
            <a:ext cx="9144000" cy="830263"/>
          </a:xfrm>
          <a:prstGeom prst="rect">
            <a:avLst/>
          </a:prstGeom>
          <a:noFill/>
          <a:ln w="9525">
            <a:noFill/>
            <a:miter lim="800000"/>
            <a:headEnd/>
            <a:tailEnd/>
          </a:ln>
        </p:spPr>
        <p:txBody>
          <a:bodyPr>
            <a:spAutoFit/>
          </a:bodyPr>
          <a:lstStyle/>
          <a:p>
            <a:pPr algn="ctr"/>
            <a:r>
              <a:rPr lang="en-US" sz="4800">
                <a:latin typeface="Times New Roman" pitchFamily="18" charset="0"/>
              </a:rPr>
              <a:t>Integrating Concepts in Biology</a:t>
            </a:r>
          </a:p>
        </p:txBody>
      </p:sp>
      <p:sp>
        <p:nvSpPr>
          <p:cNvPr id="2051" name="TextBox 2"/>
          <p:cNvSpPr txBox="1">
            <a:spLocks noChangeArrowheads="1"/>
          </p:cNvSpPr>
          <p:nvPr/>
        </p:nvSpPr>
        <p:spPr bwMode="auto">
          <a:xfrm>
            <a:off x="0" y="1685925"/>
            <a:ext cx="9144000" cy="1200150"/>
          </a:xfrm>
          <a:prstGeom prst="rect">
            <a:avLst/>
          </a:prstGeom>
          <a:noFill/>
          <a:ln w="9525">
            <a:noFill/>
            <a:miter lim="800000"/>
            <a:headEnd/>
            <a:tailEnd/>
          </a:ln>
        </p:spPr>
        <p:txBody>
          <a:bodyPr>
            <a:spAutoFit/>
          </a:bodyPr>
          <a:lstStyle/>
          <a:p>
            <a:pPr algn="ctr"/>
            <a:r>
              <a:rPr lang="en-US" sz="3600" dirty="0">
                <a:latin typeface="Times New Roman" pitchFamily="18" charset="0"/>
                <a:cs typeface="Times New Roman" pitchFamily="18" charset="0"/>
              </a:rPr>
              <a:t>PowerPoint Slides for Chapter </a:t>
            </a:r>
            <a:r>
              <a:rPr lang="en-US" sz="3600" dirty="0" smtClean="0">
                <a:latin typeface="Times New Roman" pitchFamily="18" charset="0"/>
                <a:cs typeface="Times New Roman" pitchFamily="18" charset="0"/>
              </a:rPr>
              <a:t>13:</a:t>
            </a:r>
            <a:endParaRPr lang="en-US" sz="3600" dirty="0">
              <a:latin typeface="Times New Roman" pitchFamily="18" charset="0"/>
              <a:cs typeface="Times New Roman" pitchFamily="18" charset="0"/>
            </a:endParaRPr>
          </a:p>
          <a:p>
            <a:pPr algn="ctr"/>
            <a:r>
              <a:rPr lang="en-US" sz="3600" dirty="0" smtClean="0">
                <a:latin typeface="Times New Roman" pitchFamily="18" charset="0"/>
                <a:cs typeface="Times New Roman" pitchFamily="18" charset="0"/>
              </a:rPr>
              <a:t>Cells </a:t>
            </a:r>
            <a:r>
              <a:rPr lang="en-US" sz="3600" dirty="0" smtClean="0">
                <a:latin typeface="Times New Roman" charset="0"/>
                <a:cs typeface="Times New Roman" charset="0"/>
              </a:rPr>
              <a:t>at the Organismal Level</a:t>
            </a:r>
            <a:endParaRPr lang="en-US" sz="3600" dirty="0">
              <a:latin typeface="Times New Roman" pitchFamily="18" charset="0"/>
              <a:cs typeface="Times New Roman" pitchFamily="18" charset="0"/>
            </a:endParaRPr>
          </a:p>
        </p:txBody>
      </p:sp>
      <p:sp>
        <p:nvSpPr>
          <p:cNvPr id="2052" name="TextBox 2"/>
          <p:cNvSpPr txBox="1">
            <a:spLocks noChangeArrowheads="1"/>
          </p:cNvSpPr>
          <p:nvPr/>
        </p:nvSpPr>
        <p:spPr bwMode="auto">
          <a:xfrm>
            <a:off x="0" y="3705225"/>
            <a:ext cx="9144000" cy="1754188"/>
          </a:xfrm>
          <a:prstGeom prst="rect">
            <a:avLst/>
          </a:prstGeom>
          <a:noFill/>
          <a:ln w="9525">
            <a:noFill/>
            <a:miter lim="800000"/>
            <a:headEnd/>
            <a:tailEnd/>
          </a:ln>
        </p:spPr>
        <p:txBody>
          <a:bodyPr>
            <a:spAutoFit/>
          </a:bodyPr>
          <a:lstStyle/>
          <a:p>
            <a:pPr algn="ctr"/>
            <a:r>
              <a:rPr lang="en-US" sz="3600">
                <a:latin typeface="Times New Roman" pitchFamily="18" charset="0"/>
                <a:cs typeface="Times New Roman" pitchFamily="18" charset="0"/>
              </a:rPr>
              <a:t>by</a:t>
            </a:r>
          </a:p>
          <a:p>
            <a:pPr algn="ctr"/>
            <a:r>
              <a:rPr lang="en-US" sz="3600">
                <a:latin typeface="Times New Roman" pitchFamily="18" charset="0"/>
                <a:cs typeface="Times New Roman" pitchFamily="18" charset="0"/>
              </a:rPr>
              <a:t>A. Malcolm Campbell, Laurie J. Heyer, and Chris Paradise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42620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13.6 </a:t>
            </a:r>
            <a:endParaRPr lang="en-US" dirty="0">
              <a:latin typeface="Times New Roman" pitchFamily="18" charset="0"/>
              <a:cs typeface="Times New Roman" pitchFamily="18" charset="0"/>
            </a:endParaRPr>
          </a:p>
        </p:txBody>
      </p:sp>
      <p:pic>
        <p:nvPicPr>
          <p:cNvPr id="3" name="Picture 2" descr="figure13_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0003" y="535580"/>
            <a:ext cx="6594779" cy="5527289"/>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4 at 5.44.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851" y="2168932"/>
            <a:ext cx="8153400" cy="1346200"/>
          </a:xfrm>
          <a:prstGeom prst="rect">
            <a:avLst/>
          </a:prstGeom>
        </p:spPr>
      </p:pic>
      <p:sp>
        <p:nvSpPr>
          <p:cNvPr id="3" name="TextBox 2"/>
          <p:cNvSpPr txBox="1"/>
          <p:nvPr/>
        </p:nvSpPr>
        <p:spPr>
          <a:xfrm>
            <a:off x="419652" y="1214782"/>
            <a:ext cx="7472736" cy="646331"/>
          </a:xfrm>
          <a:prstGeom prst="rect">
            <a:avLst/>
          </a:prstGeom>
          <a:noFill/>
        </p:spPr>
        <p:txBody>
          <a:bodyPr wrap="square" rtlCol="0">
            <a:spAutoFit/>
          </a:bodyPr>
          <a:lstStyle/>
          <a:p>
            <a:r>
              <a:rPr lang="en-US" b="1" dirty="0"/>
              <a:t>Table 13.2.  </a:t>
            </a:r>
            <a:r>
              <a:rPr lang="en-US" dirty="0"/>
              <a:t>Incidence of the malaria parasite in blood of normal and sickle-cell children from a small community in Uganda, Africa. </a:t>
            </a:r>
          </a:p>
        </p:txBody>
      </p:sp>
    </p:spTree>
    <p:extLst>
      <p:ext uri="{BB962C8B-B14F-4D97-AF65-F5344CB8AC3E}">
        <p14:creationId xmlns:p14="http://schemas.microsoft.com/office/powerpoint/2010/main" val="3901964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249060"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13.7</a:t>
            </a:r>
            <a:endParaRPr lang="en-US" dirty="0">
              <a:latin typeface="Times New Roman" pitchFamily="18" charset="0"/>
              <a:cs typeface="Times New Roman" pitchFamily="18" charset="0"/>
            </a:endParaRPr>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846" y="819785"/>
            <a:ext cx="7333283" cy="498908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13.8</a:t>
            </a:r>
            <a:endParaRPr lang="en-US" dirty="0">
              <a:latin typeface="Times New Roman" pitchFamily="18" charset="0"/>
              <a:cs typeface="Times New Roman" pitchFamily="18" charset="0"/>
            </a:endParaRPr>
          </a:p>
        </p:txBody>
      </p:sp>
      <p:pic>
        <p:nvPicPr>
          <p:cNvPr id="3" name="Picture 2" descr="figure13_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0333" y="0"/>
            <a:ext cx="7440102"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4 at 5.46.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30" y="2841894"/>
            <a:ext cx="8775700" cy="2463800"/>
          </a:xfrm>
          <a:prstGeom prst="rect">
            <a:avLst/>
          </a:prstGeom>
        </p:spPr>
      </p:pic>
      <p:sp>
        <p:nvSpPr>
          <p:cNvPr id="3" name="TextBox 2"/>
          <p:cNvSpPr txBox="1"/>
          <p:nvPr/>
        </p:nvSpPr>
        <p:spPr>
          <a:xfrm>
            <a:off x="147430" y="1174213"/>
            <a:ext cx="8775700" cy="1477328"/>
          </a:xfrm>
          <a:prstGeom prst="rect">
            <a:avLst/>
          </a:prstGeom>
          <a:noFill/>
        </p:spPr>
        <p:txBody>
          <a:bodyPr wrap="square" rtlCol="0">
            <a:spAutoFit/>
          </a:bodyPr>
          <a:lstStyle/>
          <a:p>
            <a:r>
              <a:rPr lang="en-US" b="1" dirty="0"/>
              <a:t>Table 13.3  </a:t>
            </a:r>
            <a:r>
              <a:rPr lang="en-US" dirty="0"/>
              <a:t>Numbers of mice and ticks infected with the indicated strain of </a:t>
            </a:r>
            <a:r>
              <a:rPr lang="en-US" i="1" dirty="0"/>
              <a:t>B. </a:t>
            </a:r>
            <a:r>
              <a:rPr lang="en-US" i="1" dirty="0" err="1"/>
              <a:t>burgdorferi</a:t>
            </a:r>
            <a:r>
              <a:rPr lang="en-US" dirty="0"/>
              <a:t>. Numerator indicates number of mice injected with a particular strain exhibiting the quality; denominator is sample size of mice or ticks.  The final column is the number of ticks that were re-infected by feeding on mice that had been infected in the experiment. </a:t>
            </a:r>
          </a:p>
        </p:txBody>
      </p:sp>
    </p:spTree>
    <p:extLst>
      <p:ext uri="{BB962C8B-B14F-4D97-AF65-F5344CB8AC3E}">
        <p14:creationId xmlns:p14="http://schemas.microsoft.com/office/powerpoint/2010/main" val="4288201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13.9 </a:t>
            </a:r>
            <a:endParaRPr lang="en-US" dirty="0">
              <a:latin typeface="Times New Roman" pitchFamily="18" charset="0"/>
              <a:cs typeface="Times New Roman" pitchFamily="18" charset="0"/>
            </a:endParaRPr>
          </a:p>
        </p:txBody>
      </p:sp>
      <p:pic>
        <p:nvPicPr>
          <p:cNvPr id="3" name="Picture 2" descr="figure13_9_construct.png"/>
          <p:cNvPicPr/>
          <p:nvPr/>
        </p:nvPicPr>
        <p:blipFill>
          <a:blip r:embed="rId3" cstate="print">
            <a:extLst>
              <a:ext uri="{28A0092B-C50C-407E-A947-70E740481C1C}">
                <a14:useLocalDpi xmlns:a14="http://schemas.microsoft.com/office/drawing/2010/main" val="0"/>
              </a:ext>
            </a:extLst>
          </a:blip>
          <a:stretch>
            <a:fillRect/>
          </a:stretch>
        </p:blipFill>
        <p:spPr>
          <a:xfrm>
            <a:off x="2124709" y="534364"/>
            <a:ext cx="5683029" cy="558178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13.10 </a:t>
            </a:r>
            <a:endParaRPr lang="en-US" dirty="0">
              <a:latin typeface="Times New Roman" pitchFamily="18" charset="0"/>
              <a:cs typeface="Times New Roman" pitchFamily="18" charset="0"/>
            </a:endParaRPr>
          </a:p>
        </p:txBody>
      </p:sp>
      <p:pic>
        <p:nvPicPr>
          <p:cNvPr id="3" name="Picture 2" descr="figure13_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493" y="530252"/>
            <a:ext cx="6667942" cy="576259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4 at 5.48.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48" y="2082800"/>
            <a:ext cx="8318500" cy="4165600"/>
          </a:xfrm>
          <a:prstGeom prst="rect">
            <a:avLst/>
          </a:prstGeom>
        </p:spPr>
      </p:pic>
      <p:sp>
        <p:nvSpPr>
          <p:cNvPr id="3" name="TextBox 2"/>
          <p:cNvSpPr txBox="1"/>
          <p:nvPr/>
        </p:nvSpPr>
        <p:spPr>
          <a:xfrm>
            <a:off x="151848" y="408441"/>
            <a:ext cx="8625232" cy="1477328"/>
          </a:xfrm>
          <a:prstGeom prst="rect">
            <a:avLst/>
          </a:prstGeom>
          <a:noFill/>
        </p:spPr>
        <p:txBody>
          <a:bodyPr wrap="square" rtlCol="0">
            <a:spAutoFit/>
          </a:bodyPr>
          <a:lstStyle/>
          <a:p>
            <a:r>
              <a:rPr lang="en-US" b="1" dirty="0"/>
              <a:t>Table 13.4</a:t>
            </a:r>
            <a:r>
              <a:rPr lang="en-US" dirty="0"/>
              <a:t>  a. Percentages of tissues from ten mice injected with either non-engineered or genetically engineered </a:t>
            </a:r>
            <a:r>
              <a:rPr lang="en-US" i="1" dirty="0"/>
              <a:t>B. </a:t>
            </a:r>
            <a:r>
              <a:rPr lang="en-US" i="1" dirty="0" err="1"/>
              <a:t>burgdorferi</a:t>
            </a:r>
            <a:r>
              <a:rPr lang="en-US" dirty="0"/>
              <a:t> that showed active bacterial infections 30 days after injection. b.  Percentages of tissues from six mice injected with a particular dose of either non-engineered or genetically engineered </a:t>
            </a:r>
            <a:r>
              <a:rPr lang="en-US" i="1" dirty="0"/>
              <a:t>B. </a:t>
            </a:r>
            <a:r>
              <a:rPr lang="en-US" i="1" dirty="0" err="1"/>
              <a:t>burgdorferi</a:t>
            </a:r>
            <a:r>
              <a:rPr lang="en-US" dirty="0"/>
              <a:t> that showed active bacterial infections 30 days after injection. </a:t>
            </a:r>
          </a:p>
        </p:txBody>
      </p:sp>
    </p:spTree>
    <p:extLst>
      <p:ext uri="{BB962C8B-B14F-4D97-AF65-F5344CB8AC3E}">
        <p14:creationId xmlns:p14="http://schemas.microsoft.com/office/powerpoint/2010/main" val="75402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4 at 5.49.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69" y="2570645"/>
            <a:ext cx="8449484" cy="1548571"/>
          </a:xfrm>
          <a:prstGeom prst="rect">
            <a:avLst/>
          </a:prstGeom>
        </p:spPr>
      </p:pic>
      <p:sp>
        <p:nvSpPr>
          <p:cNvPr id="3" name="TextBox 2"/>
          <p:cNvSpPr txBox="1"/>
          <p:nvPr/>
        </p:nvSpPr>
        <p:spPr>
          <a:xfrm>
            <a:off x="276087" y="1424609"/>
            <a:ext cx="7922471" cy="923330"/>
          </a:xfrm>
          <a:prstGeom prst="rect">
            <a:avLst/>
          </a:prstGeom>
          <a:noFill/>
        </p:spPr>
        <p:txBody>
          <a:bodyPr wrap="square" rtlCol="0">
            <a:spAutoFit/>
          </a:bodyPr>
          <a:lstStyle/>
          <a:p>
            <a:r>
              <a:rPr lang="en-US" b="1" dirty="0"/>
              <a:t>Table 13.5  </a:t>
            </a:r>
            <a:r>
              <a:rPr lang="en-US" dirty="0"/>
              <a:t>Response of rice blast infection cells when exposed to concentrated solutions of polyethylene glycol (PEGs) polymers of different mean molecular weights. </a:t>
            </a:r>
          </a:p>
        </p:txBody>
      </p:sp>
    </p:spTree>
    <p:extLst>
      <p:ext uri="{BB962C8B-B14F-4D97-AF65-F5344CB8AC3E}">
        <p14:creationId xmlns:p14="http://schemas.microsoft.com/office/powerpoint/2010/main" val="70951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5584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13.11</a:t>
            </a:r>
            <a:endParaRPr lang="en-US" dirty="0">
              <a:latin typeface="Times New Roman" pitchFamily="18" charset="0"/>
              <a:cs typeface="Times New Roman" pitchFamily="18" charset="0"/>
            </a:endParaRPr>
          </a:p>
        </p:txBody>
      </p:sp>
      <p:pic>
        <p:nvPicPr>
          <p:cNvPr id="3" name="Picture 2" descr="figure13_11.png"/>
          <p:cNvPicPr/>
          <p:nvPr/>
        </p:nvPicPr>
        <p:blipFill>
          <a:blip r:embed="rId3" cstate="print">
            <a:extLst>
              <a:ext uri="{28A0092B-C50C-407E-A947-70E740481C1C}">
                <a14:useLocalDpi xmlns:a14="http://schemas.microsoft.com/office/drawing/2010/main" val="0"/>
              </a:ext>
            </a:extLst>
          </a:blip>
          <a:stretch>
            <a:fillRect/>
          </a:stretch>
        </p:blipFill>
        <p:spPr>
          <a:xfrm>
            <a:off x="1205864" y="755401"/>
            <a:ext cx="6844832" cy="543998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2325727" cy="369332"/>
          </a:xfrm>
          <a:prstGeom prst="rect">
            <a:avLst/>
          </a:prstGeom>
          <a:noFill/>
          <a:ln w="9525">
            <a:noFill/>
            <a:miter lim="800000"/>
            <a:headEnd/>
            <a:tailEnd/>
          </a:ln>
        </p:spPr>
        <p:txBody>
          <a:bodyPr wrap="none">
            <a:spAutoFit/>
          </a:bodyPr>
          <a:lstStyle/>
          <a:p>
            <a:r>
              <a:rPr lang="en-US" dirty="0">
                <a:latin typeface="Times New Roman" pitchFamily="18" charset="0"/>
                <a:cs typeface="Times New Roman" pitchFamily="18" charset="0"/>
              </a:rPr>
              <a:t>Front art piece </a:t>
            </a:r>
            <a:r>
              <a:rPr lang="en-US" dirty="0" smtClean="0">
                <a:latin typeface="Times New Roman" pitchFamily="18" charset="0"/>
                <a:cs typeface="Times New Roman" pitchFamily="18" charset="0"/>
              </a:rPr>
              <a:t>UN13.1 </a:t>
            </a:r>
            <a:endParaRPr lang="en-US" dirty="0">
              <a:latin typeface="Times New Roman" pitchFamily="18" charset="0"/>
              <a:cs typeface="Times New Roman" pitchFamily="18" charset="0"/>
            </a:endParaRPr>
          </a:p>
        </p:txBody>
      </p:sp>
      <p:pic>
        <p:nvPicPr>
          <p:cNvPr id="3" name="Picture 2" descr="0301muscleWEB"/>
          <p:cNvPicPr/>
          <p:nvPr/>
        </p:nvPicPr>
        <p:blipFill>
          <a:blip r:embed="rId3" cstate="print"/>
          <a:srcRect/>
          <a:stretch>
            <a:fillRect/>
          </a:stretch>
        </p:blipFill>
        <p:spPr bwMode="auto">
          <a:xfrm>
            <a:off x="1398627" y="778662"/>
            <a:ext cx="6486415" cy="4897686"/>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13.12 </a:t>
            </a:r>
            <a:endParaRPr lang="en-US" dirty="0">
              <a:latin typeface="Times New Roman" pitchFamily="18" charset="0"/>
              <a:cs typeface="Times New Roman" pitchFamily="18" charset="0"/>
            </a:endParaRPr>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945" y="0"/>
            <a:ext cx="5548533"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13.13 </a:t>
            </a:r>
            <a:endParaRPr lang="en-US" dirty="0">
              <a:latin typeface="Times New Roman" pitchFamily="18" charset="0"/>
              <a:cs typeface="Times New Roman" pitchFamily="18" charset="0"/>
            </a:endParaRPr>
          </a:p>
        </p:txBody>
      </p:sp>
      <p:pic>
        <p:nvPicPr>
          <p:cNvPr id="3" name="Picture 2" descr="figure13_12.png"/>
          <p:cNvPicPr/>
          <p:nvPr/>
        </p:nvPicPr>
        <p:blipFill>
          <a:blip r:embed="rId3" cstate="print"/>
          <a:stretch>
            <a:fillRect/>
          </a:stretch>
        </p:blipFill>
        <p:spPr>
          <a:xfrm>
            <a:off x="428225" y="823194"/>
            <a:ext cx="8119428" cy="452184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13.14 </a:t>
            </a:r>
            <a:endParaRPr lang="en-US" dirty="0">
              <a:latin typeface="Times New Roman" pitchFamily="18" charset="0"/>
              <a:cs typeface="Times New Roman" pitchFamily="18" charset="0"/>
            </a:endParaRPr>
          </a:p>
        </p:txBody>
      </p:sp>
      <p:pic>
        <p:nvPicPr>
          <p:cNvPr id="3" name="Picture 2" descr="figure13_13.png"/>
          <p:cNvPicPr/>
          <p:nvPr/>
        </p:nvPicPr>
        <p:blipFill>
          <a:blip r:embed="rId3" cstate="print">
            <a:extLst>
              <a:ext uri="{28A0092B-C50C-407E-A947-70E740481C1C}">
                <a14:useLocalDpi xmlns:a14="http://schemas.microsoft.com/office/drawing/2010/main" val="0"/>
              </a:ext>
            </a:extLst>
          </a:blip>
          <a:stretch>
            <a:fillRect/>
          </a:stretch>
        </p:blipFill>
        <p:spPr>
          <a:xfrm>
            <a:off x="1277868" y="650281"/>
            <a:ext cx="6253783" cy="531319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13.15 </a:t>
            </a:r>
            <a:endParaRPr lang="en-US" dirty="0">
              <a:latin typeface="Times New Roman" pitchFamily="18" charset="0"/>
              <a:cs typeface="Times New Roman" pitchFamily="18" charset="0"/>
            </a:endParaRPr>
          </a:p>
        </p:txBody>
      </p:sp>
      <p:pic>
        <p:nvPicPr>
          <p:cNvPr id="3" name="Picture 2" descr="figure13_14.png"/>
          <p:cNvPicPr/>
          <p:nvPr/>
        </p:nvPicPr>
        <p:blipFill>
          <a:blip r:embed="rId3" cstate="print">
            <a:extLst>
              <a:ext uri="{28A0092B-C50C-407E-A947-70E740481C1C}">
                <a14:useLocalDpi xmlns:a14="http://schemas.microsoft.com/office/drawing/2010/main" val="0"/>
              </a:ext>
            </a:extLst>
          </a:blip>
          <a:stretch>
            <a:fillRect/>
          </a:stretch>
        </p:blipFill>
        <p:spPr>
          <a:xfrm>
            <a:off x="1872380" y="575419"/>
            <a:ext cx="7017620" cy="550953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13.16 </a:t>
            </a:r>
            <a:endParaRPr lang="en-US" dirty="0">
              <a:latin typeface="Times New Roman" pitchFamily="18" charset="0"/>
              <a:cs typeface="Times New Roman" pitchFamily="18" charset="0"/>
            </a:endParaRPr>
          </a:p>
        </p:txBody>
      </p:sp>
      <p:pic>
        <p:nvPicPr>
          <p:cNvPr id="3" name="Picture 2" descr="Figure13_17"/>
          <p:cNvPicPr/>
          <p:nvPr/>
        </p:nvPicPr>
        <p:blipFill>
          <a:blip r:embed="rId3" cstate="print"/>
          <a:srcRect/>
          <a:stretch>
            <a:fillRect/>
          </a:stretch>
        </p:blipFill>
        <p:spPr bwMode="auto">
          <a:xfrm>
            <a:off x="425063" y="1453528"/>
            <a:ext cx="7979024" cy="369273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76"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13.17 </a:t>
            </a:r>
            <a:endParaRPr lang="en-US" dirty="0">
              <a:latin typeface="Times New Roman" pitchFamily="18" charset="0"/>
              <a:cs typeface="Times New Roman" pitchFamily="18" charset="0"/>
            </a:endParaRPr>
          </a:p>
        </p:txBody>
      </p:sp>
      <p:pic>
        <p:nvPicPr>
          <p:cNvPr id="3" name="Picture 2" descr="figure13_16.png"/>
          <p:cNvPicPr/>
          <p:nvPr/>
        </p:nvPicPr>
        <p:blipFill>
          <a:blip r:embed="rId3" cstate="print">
            <a:extLst>
              <a:ext uri="{28A0092B-C50C-407E-A947-70E740481C1C}">
                <a14:useLocalDpi xmlns:a14="http://schemas.microsoft.com/office/drawing/2010/main" val="0"/>
              </a:ext>
            </a:extLst>
          </a:blip>
          <a:stretch>
            <a:fillRect/>
          </a:stretch>
        </p:blipFill>
        <p:spPr>
          <a:xfrm>
            <a:off x="1364476" y="365581"/>
            <a:ext cx="6898321" cy="592726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13.18 </a:t>
            </a:r>
            <a:endParaRPr lang="en-US" dirty="0">
              <a:latin typeface="Times New Roman" pitchFamily="18" charset="0"/>
              <a:cs typeface="Times New Roman" pitchFamily="18" charset="0"/>
            </a:endParaRPr>
          </a:p>
        </p:txBody>
      </p:sp>
      <p:pic>
        <p:nvPicPr>
          <p:cNvPr id="3" name="Picture 2" descr="Figure13_20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2570" y="794096"/>
            <a:ext cx="5632560" cy="533503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13.19 </a:t>
            </a:r>
            <a:endParaRPr lang="en-US" dirty="0">
              <a:latin typeface="Times New Roman" pitchFamily="18" charset="0"/>
              <a:cs typeface="Times New Roman" pitchFamily="18" charset="0"/>
            </a:endParaRPr>
          </a:p>
        </p:txBody>
      </p:sp>
      <p:pic>
        <p:nvPicPr>
          <p:cNvPr id="3" name="Picture 2" descr="Figure13_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413" y="1170623"/>
            <a:ext cx="6631065" cy="417442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13.20</a:t>
            </a:r>
            <a:endParaRPr lang="en-US" dirty="0">
              <a:latin typeface="Times New Roman" pitchFamily="18" charset="0"/>
              <a:cs typeface="Times New Roman" pitchFamily="18" charset="0"/>
            </a:endParaRPr>
          </a:p>
        </p:txBody>
      </p:sp>
      <p:pic>
        <p:nvPicPr>
          <p:cNvPr id="3" name="Picture 2" descr="figure13_19.png"/>
          <p:cNvPicPr/>
          <p:nvPr/>
        </p:nvPicPr>
        <p:blipFill>
          <a:blip r:embed="rId3" cstate="print">
            <a:extLst>
              <a:ext uri="{28A0092B-C50C-407E-A947-70E740481C1C}">
                <a14:useLocalDpi xmlns:a14="http://schemas.microsoft.com/office/drawing/2010/main" val="0"/>
              </a:ext>
            </a:extLst>
          </a:blip>
          <a:stretch>
            <a:fillRect/>
          </a:stretch>
        </p:blipFill>
        <p:spPr>
          <a:xfrm>
            <a:off x="1733785" y="192833"/>
            <a:ext cx="6018737" cy="646934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13.21 </a:t>
            </a:r>
            <a:endParaRPr lang="en-US" dirty="0">
              <a:latin typeface="Times New Roman" pitchFamily="18" charset="0"/>
              <a:cs typeface="Times New Roman" pitchFamily="18" charset="0"/>
            </a:endParaRPr>
          </a:p>
        </p:txBody>
      </p:sp>
      <p:pic>
        <p:nvPicPr>
          <p:cNvPr id="3" name="Picture 2" descr="figure13_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287" y="0"/>
            <a:ext cx="5637322" cy="676965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13.1 </a:t>
            </a:r>
            <a:endParaRPr lang="en-US" dirty="0">
              <a:latin typeface="Times New Roman" pitchFamily="18" charset="0"/>
              <a:cs typeface="Times New Roman" pitchFamily="18" charset="0"/>
            </a:endParaRPr>
          </a:p>
        </p:txBody>
      </p:sp>
      <p:pic>
        <p:nvPicPr>
          <p:cNvPr id="3" name="Picture 2" descr="sicklecel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9538" y="868638"/>
            <a:ext cx="4627853" cy="498440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13_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674" y="241300"/>
            <a:ext cx="7609978" cy="6420882"/>
          </a:xfrm>
          <a:prstGeom prst="rect">
            <a:avLst/>
          </a:prstGeom>
          <a:noFill/>
          <a:ln w="9525">
            <a:noFill/>
            <a:miter lim="800000"/>
            <a:headEnd/>
            <a:tailEnd/>
          </a:ln>
        </p:spPr>
      </p:pic>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13.22 </a:t>
            </a:r>
            <a:endParaRPr lang="en-US" dirty="0">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13.23</a:t>
            </a:r>
            <a:endParaRPr lang="en-US" dirty="0">
              <a:latin typeface="Times New Roman" pitchFamily="18" charset="0"/>
              <a:cs typeface="Times New Roman" pitchFamily="18" charset="0"/>
            </a:endParaRPr>
          </a:p>
        </p:txBody>
      </p:sp>
      <p:pic>
        <p:nvPicPr>
          <p:cNvPr id="3" name="Picture 2" descr="figure13_23.png"/>
          <p:cNvPicPr/>
          <p:nvPr/>
        </p:nvPicPr>
        <p:blipFill>
          <a:blip r:embed="rId3" cstate="print">
            <a:extLst>
              <a:ext uri="{28A0092B-C50C-407E-A947-70E740481C1C}">
                <a14:useLocalDpi xmlns:a14="http://schemas.microsoft.com/office/drawing/2010/main" val="0"/>
              </a:ext>
            </a:extLst>
          </a:blip>
          <a:stretch>
            <a:fillRect/>
          </a:stretch>
        </p:blipFill>
        <p:spPr>
          <a:xfrm>
            <a:off x="1612058" y="422275"/>
            <a:ext cx="6361333" cy="539763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13.24</a:t>
            </a:r>
            <a:endParaRPr lang="en-US" dirty="0">
              <a:latin typeface="Times New Roman" pitchFamily="18" charset="0"/>
              <a:cs typeface="Times New Roman" pitchFamily="18" charset="0"/>
            </a:endParaRPr>
          </a:p>
        </p:txBody>
      </p:sp>
      <p:pic>
        <p:nvPicPr>
          <p:cNvPr id="3" name="Picture 2" descr="figure13_1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4538" y="613410"/>
            <a:ext cx="7094331" cy="582493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13.25 </a:t>
            </a:r>
            <a:endParaRPr lang="en-US" dirty="0">
              <a:latin typeface="Times New Roman" pitchFamily="18" charset="0"/>
              <a:cs typeface="Times New Roman" pitchFamily="18" charset="0"/>
            </a:endParaRPr>
          </a:p>
        </p:txBody>
      </p:sp>
      <p:pic>
        <p:nvPicPr>
          <p:cNvPr id="3" name="Picture 2" descr="figure13_25c.png"/>
          <p:cNvPicPr/>
          <p:nvPr/>
        </p:nvPicPr>
        <p:blipFill>
          <a:blip r:embed="rId3" cstate="print">
            <a:extLst>
              <a:ext uri="{28A0092B-C50C-407E-A947-70E740481C1C}">
                <a14:useLocalDpi xmlns:a14="http://schemas.microsoft.com/office/drawing/2010/main" val="0"/>
              </a:ext>
            </a:extLst>
          </a:blip>
          <a:stretch>
            <a:fillRect/>
          </a:stretch>
        </p:blipFill>
        <p:spPr>
          <a:xfrm>
            <a:off x="3311925" y="77304"/>
            <a:ext cx="2674758" cy="678069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13.26 </a:t>
            </a:r>
            <a:endParaRPr lang="en-US" dirty="0">
              <a:latin typeface="Times New Roman" pitchFamily="18" charset="0"/>
              <a:cs typeface="Times New Roman" pitchFamily="18" charset="0"/>
            </a:endParaRPr>
          </a:p>
        </p:txBody>
      </p:sp>
      <p:pic>
        <p:nvPicPr>
          <p:cNvPr id="3" name="Pictur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4413" y="887785"/>
            <a:ext cx="6089935" cy="488795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4 at 5.5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5522"/>
            <a:ext cx="9029700" cy="1270000"/>
          </a:xfrm>
          <a:prstGeom prst="rect">
            <a:avLst/>
          </a:prstGeom>
        </p:spPr>
      </p:pic>
      <p:sp>
        <p:nvSpPr>
          <p:cNvPr id="3" name="TextBox 2"/>
          <p:cNvSpPr txBox="1"/>
          <p:nvPr/>
        </p:nvSpPr>
        <p:spPr>
          <a:xfrm>
            <a:off x="0" y="968009"/>
            <a:ext cx="8797787" cy="1200329"/>
          </a:xfrm>
          <a:prstGeom prst="rect">
            <a:avLst/>
          </a:prstGeom>
          <a:noFill/>
        </p:spPr>
        <p:txBody>
          <a:bodyPr wrap="square" rtlCol="0">
            <a:spAutoFit/>
          </a:bodyPr>
          <a:lstStyle/>
          <a:p>
            <a:r>
              <a:rPr lang="en-US" b="1" dirty="0"/>
              <a:t>Table 13.6</a:t>
            </a:r>
            <a:r>
              <a:rPr lang="en-US" dirty="0"/>
              <a:t>  Amplitude and duration of the first ineffective and second effective action potentials after stimulation of trigger hairs on Venus flytraps.  Averages are for 31 separate leaves, and standard errors are in parentheses.  Amplitude is in millivolts (mv) and duration is in milliseconds (</a:t>
            </a:r>
            <a:r>
              <a:rPr lang="en-US" dirty="0" err="1"/>
              <a:t>msec</a:t>
            </a:r>
            <a:r>
              <a:rPr lang="en-US" dirty="0"/>
              <a:t>). </a:t>
            </a:r>
          </a:p>
        </p:txBody>
      </p:sp>
    </p:spTree>
    <p:extLst>
      <p:ext uri="{BB962C8B-B14F-4D97-AF65-F5344CB8AC3E}">
        <p14:creationId xmlns:p14="http://schemas.microsoft.com/office/powerpoint/2010/main" val="1759781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76"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13.27 </a:t>
            </a:r>
            <a:endParaRPr lang="en-US" dirty="0">
              <a:latin typeface="Times New Roman" pitchFamily="18" charset="0"/>
              <a:cs typeface="Times New Roman" pitchFamily="18" charset="0"/>
            </a:endParaRPr>
          </a:p>
        </p:txBody>
      </p:sp>
      <p:pic>
        <p:nvPicPr>
          <p:cNvPr id="4" name="Picture 3"/>
          <p:cNvPicPr/>
          <p:nvPr/>
        </p:nvPicPr>
        <p:blipFill>
          <a:blip r:embed="rId3" cstate="print"/>
          <a:srcRect/>
          <a:stretch>
            <a:fillRect/>
          </a:stretch>
        </p:blipFill>
        <p:spPr bwMode="auto">
          <a:xfrm>
            <a:off x="404343" y="476083"/>
            <a:ext cx="8187483" cy="5421133"/>
          </a:xfrm>
          <a:prstGeom prst="rect">
            <a:avLst/>
          </a:prstGeom>
          <a:noFill/>
          <a:ln w="9525">
            <a:noFill/>
            <a:miter lim="800000"/>
            <a:headEnd/>
            <a:tailEnd/>
          </a:ln>
        </p:spPr>
      </p:pic>
    </p:spTree>
    <p:extLst>
      <p:ext uri="{BB962C8B-B14F-4D97-AF65-F5344CB8AC3E}">
        <p14:creationId xmlns:p14="http://schemas.microsoft.com/office/powerpoint/2010/main" val="23874146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364413"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13.28 </a:t>
            </a:r>
            <a:endParaRPr lang="en-US" dirty="0">
              <a:latin typeface="Times New Roman" pitchFamily="18" charset="0"/>
              <a:cs typeface="Times New Roman" pitchFamily="18"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198" y="447039"/>
            <a:ext cx="7112497" cy="5671047"/>
          </a:xfrm>
          <a:prstGeom prst="rect">
            <a:avLst/>
          </a:prstGeom>
          <a:noFill/>
          <a:ln w="9525">
            <a:noFill/>
            <a:miter lim="800000"/>
            <a:headEnd/>
            <a:tailEnd/>
          </a:ln>
        </p:spPr>
      </p:pic>
    </p:spTree>
    <p:extLst>
      <p:ext uri="{BB962C8B-B14F-4D97-AF65-F5344CB8AC3E}">
        <p14:creationId xmlns:p14="http://schemas.microsoft.com/office/powerpoint/2010/main" val="4013571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4 at 5.58.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90" y="2138369"/>
            <a:ext cx="8102600" cy="2425700"/>
          </a:xfrm>
          <a:prstGeom prst="rect">
            <a:avLst/>
          </a:prstGeom>
        </p:spPr>
      </p:pic>
      <p:sp>
        <p:nvSpPr>
          <p:cNvPr id="3" name="TextBox 2"/>
          <p:cNvSpPr txBox="1"/>
          <p:nvPr/>
        </p:nvSpPr>
        <p:spPr>
          <a:xfrm>
            <a:off x="231913" y="1022255"/>
            <a:ext cx="8376648" cy="923330"/>
          </a:xfrm>
          <a:prstGeom prst="rect">
            <a:avLst/>
          </a:prstGeom>
          <a:noFill/>
        </p:spPr>
        <p:txBody>
          <a:bodyPr wrap="square" rtlCol="0">
            <a:spAutoFit/>
          </a:bodyPr>
          <a:lstStyle/>
          <a:p>
            <a:r>
              <a:rPr lang="en-US" b="1" dirty="0"/>
              <a:t>Table 13.7</a:t>
            </a:r>
            <a:r>
              <a:rPr lang="en-US" dirty="0"/>
              <a:t>  Effect of various treatments on rate of trap closure in Venus flytraps after stimulation of trigger hairs.  Rate of closure is in degrees per second.  Numbers are averages for 20 traps </a:t>
            </a:r>
            <a:r>
              <a:rPr lang="en-US" u="sng" dirty="0"/>
              <a:t>+</a:t>
            </a:r>
            <a:r>
              <a:rPr lang="en-US" dirty="0"/>
              <a:t> 1 standard deviation. </a:t>
            </a:r>
          </a:p>
        </p:txBody>
      </p:sp>
    </p:spTree>
    <p:extLst>
      <p:ext uri="{BB962C8B-B14F-4D97-AF65-F5344CB8AC3E}">
        <p14:creationId xmlns:p14="http://schemas.microsoft.com/office/powerpoint/2010/main" val="3685848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13.2 </a:t>
            </a:r>
            <a:endParaRPr lang="en-US" dirty="0">
              <a:latin typeface="Times New Roman" pitchFamily="18" charset="0"/>
              <a:cs typeface="Times New Roman" pitchFamily="18" charset="0"/>
            </a:endParaRPr>
          </a:p>
        </p:txBody>
      </p:sp>
      <p:pic>
        <p:nvPicPr>
          <p:cNvPr id="3" name="Picture 2" descr="figure13_3"/>
          <p:cNvPicPr/>
          <p:nvPr/>
        </p:nvPicPr>
        <p:blipFill>
          <a:blip r:embed="rId3" cstate="print"/>
          <a:srcRect/>
          <a:stretch>
            <a:fillRect/>
          </a:stretch>
        </p:blipFill>
        <p:spPr bwMode="auto">
          <a:xfrm>
            <a:off x="160268" y="741444"/>
            <a:ext cx="8685558" cy="491281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629285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13.3 </a:t>
            </a:r>
            <a:endParaRPr lang="en-US" dirty="0">
              <a:latin typeface="Times New Roman" pitchFamily="18" charset="0"/>
              <a:cs typeface="Times New Roman" pitchFamily="18" charset="0"/>
            </a:endParaRPr>
          </a:p>
        </p:txBody>
      </p:sp>
      <p:pic>
        <p:nvPicPr>
          <p:cNvPr id="3" name="Picture 2" descr="figure13_4.png"/>
          <p:cNvPicPr/>
          <p:nvPr/>
        </p:nvPicPr>
        <p:blipFill>
          <a:blip r:embed="rId3" cstate="print">
            <a:extLst>
              <a:ext uri="{28A0092B-C50C-407E-A947-70E740481C1C}">
                <a14:useLocalDpi xmlns:a14="http://schemas.microsoft.com/office/drawing/2010/main" val="0"/>
              </a:ext>
            </a:extLst>
          </a:blip>
          <a:stretch>
            <a:fillRect/>
          </a:stretch>
        </p:blipFill>
        <p:spPr>
          <a:xfrm>
            <a:off x="674355" y="897406"/>
            <a:ext cx="7310080" cy="481207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37"/>
          <p:cNvPicPr/>
          <p:nvPr/>
        </p:nvPicPr>
        <p:blipFill rotWithShape="1">
          <a:blip r:embed="rId3" cstate="print">
            <a:extLst>
              <a:ext uri="{28A0092B-C50C-407E-A947-70E740481C1C}">
                <a14:useLocalDpi xmlns:a14="http://schemas.microsoft.com/office/drawing/2010/main" val="0"/>
              </a:ext>
            </a:extLst>
          </a:blip>
          <a:srcRect t="8772" b="17544"/>
          <a:stretch/>
        </p:blipFill>
        <p:spPr bwMode="auto">
          <a:xfrm>
            <a:off x="903686" y="1780719"/>
            <a:ext cx="6539617" cy="3122585"/>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156909" y="6342581"/>
            <a:ext cx="2173003" cy="369332"/>
          </a:xfrm>
          <a:prstGeom prst="rect">
            <a:avLst/>
          </a:prstGeom>
        </p:spPr>
        <p:txBody>
          <a:bodyPr wrap="none">
            <a:spAutoFit/>
          </a:bodyPr>
          <a:lstStyle/>
          <a:p>
            <a:r>
              <a:rPr lang="en-US" b="1" dirty="0">
                <a:ea typeface="ＭＳ Ｐゴシック" pitchFamily="-110" charset="-128"/>
                <a:cs typeface="ＭＳ Ｐゴシック" pitchFamily="-110" charset="-128"/>
              </a:rPr>
              <a:t>Figure BME 13.1.1</a:t>
            </a:r>
            <a:endParaRPr lang="en-US" dirty="0"/>
          </a:p>
        </p:txBody>
      </p:sp>
    </p:spTree>
    <p:extLst>
      <p:ext uri="{BB962C8B-B14F-4D97-AF65-F5344CB8AC3E}">
        <p14:creationId xmlns:p14="http://schemas.microsoft.com/office/powerpoint/2010/main" val="4013081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13.4 </a:t>
            </a:r>
            <a:endParaRPr lang="en-US" dirty="0">
              <a:latin typeface="Times New Roman" pitchFamily="18" charset="0"/>
              <a:cs typeface="Times New Roman" pitchFamily="18" charset="0"/>
            </a:endParaRPr>
          </a:p>
        </p:txBody>
      </p:sp>
      <p:pic>
        <p:nvPicPr>
          <p:cNvPr id="3" name="Picture 2" descr="figure13_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340" y="953079"/>
            <a:ext cx="8104312" cy="49441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ChangeArrowheads="1"/>
          </p:cNvSpPr>
          <p:nvPr/>
        </p:nvSpPr>
        <p:spPr bwMode="auto">
          <a:xfrm>
            <a:off x="0" y="6292850"/>
            <a:ext cx="1248997" cy="369332"/>
          </a:xfrm>
          <a:prstGeom prst="rect">
            <a:avLst/>
          </a:prstGeom>
          <a:noFill/>
          <a:ln w="9525">
            <a:noFill/>
            <a:miter lim="800000"/>
            <a:headEnd/>
            <a:tailEnd/>
          </a:ln>
        </p:spPr>
        <p:txBody>
          <a:bodyPr wrap="none">
            <a:spAutoFit/>
          </a:bodyPr>
          <a:lstStyle/>
          <a:p>
            <a:r>
              <a:rPr lang="en-US" dirty="0" smtClean="0">
                <a:latin typeface="Times New Roman" pitchFamily="18" charset="0"/>
                <a:cs typeface="Times New Roman" pitchFamily="18" charset="0"/>
              </a:rPr>
              <a:t>Figure 13.5 </a:t>
            </a:r>
            <a:endParaRPr lang="en-US" dirty="0">
              <a:latin typeface="Times New Roman" pitchFamily="18" charset="0"/>
              <a:cs typeface="Times New Roman" pitchFamily="18" charset="0"/>
            </a:endParaRPr>
          </a:p>
        </p:txBody>
      </p:sp>
      <p:pic>
        <p:nvPicPr>
          <p:cNvPr id="3" name="Picture 2" descr="figure13_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810" y="883477"/>
            <a:ext cx="6543841" cy="5102087"/>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8-24 at 5.42.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44" y="1700681"/>
            <a:ext cx="8712200" cy="4495800"/>
          </a:xfrm>
          <a:prstGeom prst="rect">
            <a:avLst/>
          </a:prstGeom>
        </p:spPr>
      </p:pic>
      <p:sp>
        <p:nvSpPr>
          <p:cNvPr id="4" name="TextBox 3"/>
          <p:cNvSpPr txBox="1"/>
          <p:nvPr/>
        </p:nvSpPr>
        <p:spPr>
          <a:xfrm>
            <a:off x="1019741" y="346402"/>
            <a:ext cx="6873633" cy="1200329"/>
          </a:xfrm>
          <a:prstGeom prst="rect">
            <a:avLst/>
          </a:prstGeom>
          <a:noFill/>
        </p:spPr>
        <p:txBody>
          <a:bodyPr wrap="square" rtlCol="0">
            <a:spAutoFit/>
          </a:bodyPr>
          <a:lstStyle/>
          <a:p>
            <a:r>
              <a:rPr lang="en-US" b="1" dirty="0">
                <a:ea typeface="ＭＳ Ｐゴシック" pitchFamily="-110" charset="-128"/>
                <a:cs typeface="ＭＳ Ｐゴシック" pitchFamily="-110" charset="-128"/>
              </a:rPr>
              <a:t>Table 13.1.</a:t>
            </a:r>
            <a:r>
              <a:rPr lang="en-US" dirty="0">
                <a:ea typeface="ＭＳ Ｐゴシック" pitchFamily="-110" charset="-128"/>
                <a:cs typeface="ＭＳ Ｐゴシック" pitchFamily="-110" charset="-128"/>
              </a:rPr>
              <a:t>  Amino acid sequence alignment for the peptide hemoglobin chain #4 from Figure 13.4, reconstructed from peptide fragments in Figure 13.5. H = </a:t>
            </a:r>
            <a:r>
              <a:rPr lang="en-US" dirty="0" err="1">
                <a:ea typeface="ＭＳ Ｐゴシック" pitchFamily="-110" charset="-128"/>
                <a:cs typeface="ＭＳ Ｐゴシック" pitchFamily="-110" charset="-128"/>
              </a:rPr>
              <a:t>histidine</a:t>
            </a:r>
            <a:r>
              <a:rPr lang="en-US" dirty="0">
                <a:ea typeface="ＭＳ Ｐゴシック" pitchFamily="-110" charset="-128"/>
                <a:cs typeface="ＭＳ Ｐゴシック" pitchFamily="-110" charset="-128"/>
              </a:rPr>
              <a:t>, V = </a:t>
            </a:r>
            <a:r>
              <a:rPr lang="en-US" dirty="0" err="1">
                <a:ea typeface="ＭＳ Ｐゴシック" pitchFamily="-110" charset="-128"/>
                <a:cs typeface="ＭＳ Ｐゴシック" pitchFamily="-110" charset="-128"/>
              </a:rPr>
              <a:t>valine</a:t>
            </a:r>
            <a:r>
              <a:rPr lang="en-US" dirty="0">
                <a:ea typeface="ＭＳ Ｐゴシック" pitchFamily="-110" charset="-128"/>
                <a:cs typeface="ＭＳ Ｐゴシック" pitchFamily="-110" charset="-128"/>
              </a:rPr>
              <a:t>, L = leucine, T = threonine, P = </a:t>
            </a:r>
            <a:r>
              <a:rPr lang="en-US" dirty="0" err="1">
                <a:ea typeface="ＭＳ Ｐゴシック" pitchFamily="-110" charset="-128"/>
                <a:cs typeface="ＭＳ Ｐゴシック" pitchFamily="-110" charset="-128"/>
              </a:rPr>
              <a:t>proline</a:t>
            </a:r>
            <a:r>
              <a:rPr lang="en-US" dirty="0">
                <a:ea typeface="ＭＳ Ｐゴシック" pitchFamily="-110" charset="-128"/>
                <a:cs typeface="ＭＳ Ｐゴシック" pitchFamily="-110" charset="-128"/>
              </a:rPr>
              <a:t>, G = glutamic acid, Ly = lysine.</a:t>
            </a:r>
            <a:endParaRPr lang="en-US" dirty="0"/>
          </a:p>
        </p:txBody>
      </p:sp>
    </p:spTree>
    <p:extLst>
      <p:ext uri="{BB962C8B-B14F-4D97-AF65-F5344CB8AC3E}">
        <p14:creationId xmlns:p14="http://schemas.microsoft.com/office/powerpoint/2010/main" val="386430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14617</TotalTime>
  <Words>2687</Words>
  <Application>Microsoft Macintosh PowerPoint</Application>
  <PresentationFormat>On-screen Show (4:3)</PresentationFormat>
  <Paragraphs>117</Paragraphs>
  <Slides>38</Slides>
  <Notes>37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Davidson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Malcolm Campbell</dc:creator>
  <cp:lastModifiedBy>Malcolm Campbell</cp:lastModifiedBy>
  <cp:revision>725</cp:revision>
  <dcterms:created xsi:type="dcterms:W3CDTF">2010-03-23T21:30:28Z</dcterms:created>
  <dcterms:modified xsi:type="dcterms:W3CDTF">2011-08-31T21:19:02Z</dcterms:modified>
</cp:coreProperties>
</file>